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4" r:id="rId2"/>
    <p:sldId id="272" r:id="rId3"/>
    <p:sldId id="300" r:id="rId4"/>
    <p:sldId id="271" r:id="rId5"/>
    <p:sldId id="281" r:id="rId6"/>
    <p:sldId id="282" r:id="rId7"/>
    <p:sldId id="294" r:id="rId8"/>
    <p:sldId id="298" r:id="rId9"/>
    <p:sldId id="297" r:id="rId10"/>
    <p:sldId id="295" r:id="rId11"/>
    <p:sldId id="283" r:id="rId12"/>
    <p:sldId id="284" r:id="rId13"/>
    <p:sldId id="289" r:id="rId14"/>
    <p:sldId id="285" r:id="rId15"/>
    <p:sldId id="290" r:id="rId16"/>
    <p:sldId id="286" r:id="rId17"/>
    <p:sldId id="291" r:id="rId18"/>
    <p:sldId id="287" r:id="rId19"/>
    <p:sldId id="292" r:id="rId20"/>
    <p:sldId id="296" r:id="rId21"/>
    <p:sldId id="288" r:id="rId22"/>
    <p:sldId id="293" r:id="rId23"/>
    <p:sldId id="280" r:id="rId24"/>
    <p:sldId id="299" r:id="rId25"/>
    <p:sldId id="267"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00"/>
    <a:srgbClr val="C2C0F7"/>
    <a:srgbClr val="ECEAD1"/>
    <a:srgbClr val="CFC493"/>
    <a:srgbClr val="006747"/>
    <a:srgbClr val="466069"/>
    <a:srgbClr val="7E9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6969A-5D53-4C21-9BD5-73C80A32D7A4}" v="353" dt="2021-11-30T18:04:15.386"/>
    <p1510:client id="{50FD2E40-7C88-4E2E-A5A5-B8C9AFA46897}" v="128" dt="2021-11-30T18:39:02.079"/>
    <p1510:client id="{583A2D9E-E3C3-4874-AE0D-DD87CEA22187}" v="48" dt="2021-11-30T18:21:09.826"/>
    <p1510:client id="{768A7FFB-139D-43F5-9A65-E7DE85584959}" v="31" dt="2021-11-30T17:20:13.474"/>
    <p1510:client id="{B390094E-C7A0-4B81-B01C-81373F846C7F}" v="4" dt="2021-11-30T17:29:31.642"/>
    <p1510:client id="{B728BB39-6ED8-40DA-B439-67060DF783D9}" v="333" dt="2021-11-30T17:05:56.927"/>
    <p1510:client id="{EA379227-EBDC-45C4-9CB5-69D39F4E4CA6}" v="199" dt="2021-11-30T18:30:23.2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6"/>
  </p:normalViewPr>
  <p:slideViewPr>
    <p:cSldViewPr snapToGrid="0">
      <p:cViewPr varScale="1">
        <p:scale>
          <a:sx n="143" d="100"/>
          <a:sy n="143" d="100"/>
        </p:scale>
        <p:origin x="7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a Sharma" userId="S::ankitasharma@usf.edu::3134efad-aa8d-417d-b486-e680cbeff122" providerId="AD" clId="Web-{583A2D9E-E3C3-4874-AE0D-DD87CEA22187}"/>
    <pc:docChg chg="modSld">
      <pc:chgData name="Ankita Sharma" userId="S::ankitasharma@usf.edu::3134efad-aa8d-417d-b486-e680cbeff122" providerId="AD" clId="Web-{583A2D9E-E3C3-4874-AE0D-DD87CEA22187}" dt="2021-11-30T18:21:09.826" v="29" actId="20577"/>
      <pc:docMkLst>
        <pc:docMk/>
      </pc:docMkLst>
      <pc:sldChg chg="modSp">
        <pc:chgData name="Ankita Sharma" userId="S::ankitasharma@usf.edu::3134efad-aa8d-417d-b486-e680cbeff122" providerId="AD" clId="Web-{583A2D9E-E3C3-4874-AE0D-DD87CEA22187}" dt="2021-11-30T18:20:11.778" v="18" actId="20577"/>
        <pc:sldMkLst>
          <pc:docMk/>
          <pc:sldMk cId="2267498292" sldId="280"/>
        </pc:sldMkLst>
        <pc:spChg chg="mod">
          <ac:chgData name="Ankita Sharma" userId="S::ankitasharma@usf.edu::3134efad-aa8d-417d-b486-e680cbeff122" providerId="AD" clId="Web-{583A2D9E-E3C3-4874-AE0D-DD87CEA22187}" dt="2021-11-30T18:20:11.778" v="18" actId="20577"/>
          <ac:spMkLst>
            <pc:docMk/>
            <pc:sldMk cId="2267498292" sldId="280"/>
            <ac:spMk id="9" creationId="{A5555E31-241A-418F-9433-A08E68FA17CE}"/>
          </ac:spMkLst>
        </pc:spChg>
      </pc:sldChg>
      <pc:sldChg chg="modSp">
        <pc:chgData name="Ankita Sharma" userId="S::ankitasharma@usf.edu::3134efad-aa8d-417d-b486-e680cbeff122" providerId="AD" clId="Web-{583A2D9E-E3C3-4874-AE0D-DD87CEA22187}" dt="2021-11-30T18:16:46.084" v="0" actId="14100"/>
        <pc:sldMkLst>
          <pc:docMk/>
          <pc:sldMk cId="27208572" sldId="284"/>
        </pc:sldMkLst>
        <pc:spChg chg="mod">
          <ac:chgData name="Ankita Sharma" userId="S::ankitasharma@usf.edu::3134efad-aa8d-417d-b486-e680cbeff122" providerId="AD" clId="Web-{583A2D9E-E3C3-4874-AE0D-DD87CEA22187}" dt="2021-11-30T18:16:46.084" v="0" actId="14100"/>
          <ac:spMkLst>
            <pc:docMk/>
            <pc:sldMk cId="27208572" sldId="284"/>
            <ac:spMk id="3" creationId="{4C965840-E3D7-C844-AF7A-47858A74EDD3}"/>
          </ac:spMkLst>
        </pc:spChg>
      </pc:sldChg>
      <pc:sldChg chg="modSp">
        <pc:chgData name="Ankita Sharma" userId="S::ankitasharma@usf.edu::3134efad-aa8d-417d-b486-e680cbeff122" providerId="AD" clId="Web-{583A2D9E-E3C3-4874-AE0D-DD87CEA22187}" dt="2021-11-30T18:21:09.826" v="29" actId="20577"/>
        <pc:sldMkLst>
          <pc:docMk/>
          <pc:sldMk cId="2928890114" sldId="299"/>
        </pc:sldMkLst>
        <pc:spChg chg="mod">
          <ac:chgData name="Ankita Sharma" userId="S::ankitasharma@usf.edu::3134efad-aa8d-417d-b486-e680cbeff122" providerId="AD" clId="Web-{583A2D9E-E3C3-4874-AE0D-DD87CEA22187}" dt="2021-11-30T18:21:09.826" v="29" actId="20577"/>
          <ac:spMkLst>
            <pc:docMk/>
            <pc:sldMk cId="2928890114" sldId="299"/>
            <ac:spMk id="3" creationId="{2CB5AA93-5B4C-374B-80C2-1F1066B02384}"/>
          </ac:spMkLst>
        </pc:spChg>
      </pc:sldChg>
    </pc:docChg>
  </pc:docChgLst>
  <pc:docChgLst>
    <pc:chgData name="Ankita Sharma" userId="S::ankitasharma@usf.edu::3134efad-aa8d-417d-b486-e680cbeff122" providerId="AD" clId="Web-{EA379227-EBDC-45C4-9CB5-69D39F4E4CA6}"/>
    <pc:docChg chg="modSld">
      <pc:chgData name="Ankita Sharma" userId="S::ankitasharma@usf.edu::3134efad-aa8d-417d-b486-e680cbeff122" providerId="AD" clId="Web-{EA379227-EBDC-45C4-9CB5-69D39F4E4CA6}" dt="2021-11-30T18:30:23.215" v="198" actId="20577"/>
      <pc:docMkLst>
        <pc:docMk/>
      </pc:docMkLst>
      <pc:sldChg chg="modSp">
        <pc:chgData name="Ankita Sharma" userId="S::ankitasharma@usf.edu::3134efad-aa8d-417d-b486-e680cbeff122" providerId="AD" clId="Web-{EA379227-EBDC-45C4-9CB5-69D39F4E4CA6}" dt="2021-11-30T18:30:23.215" v="198" actId="20577"/>
        <pc:sldMkLst>
          <pc:docMk/>
          <pc:sldMk cId="2928890114" sldId="299"/>
        </pc:sldMkLst>
        <pc:spChg chg="mod">
          <ac:chgData name="Ankita Sharma" userId="S::ankitasharma@usf.edu::3134efad-aa8d-417d-b486-e680cbeff122" providerId="AD" clId="Web-{EA379227-EBDC-45C4-9CB5-69D39F4E4CA6}" dt="2021-11-30T18:30:23.215" v="198" actId="20577"/>
          <ac:spMkLst>
            <pc:docMk/>
            <pc:sldMk cId="2928890114" sldId="299"/>
            <ac:spMk id="3" creationId="{2CB5AA93-5B4C-374B-80C2-1F1066B02384}"/>
          </ac:spMkLst>
        </pc:spChg>
      </pc:sldChg>
    </pc:docChg>
  </pc:docChgLst>
  <pc:docChgLst>
    <pc:chgData name="Ankita Sharma" userId="S::ankitasharma@usf.edu::3134efad-aa8d-417d-b486-e680cbeff122" providerId="AD" clId="Web-{50FD2E40-7C88-4E2E-A5A5-B8C9AFA46897}"/>
    <pc:docChg chg="modSld">
      <pc:chgData name="Ankita Sharma" userId="S::ankitasharma@usf.edu::3134efad-aa8d-417d-b486-e680cbeff122" providerId="AD" clId="Web-{50FD2E40-7C88-4E2E-A5A5-B8C9AFA46897}" dt="2021-11-30T18:39:02.079" v="127" actId="20577"/>
      <pc:docMkLst>
        <pc:docMk/>
      </pc:docMkLst>
      <pc:sldChg chg="modSp">
        <pc:chgData name="Ankita Sharma" userId="S::ankitasharma@usf.edu::3134efad-aa8d-417d-b486-e680cbeff122" providerId="AD" clId="Web-{50FD2E40-7C88-4E2E-A5A5-B8C9AFA46897}" dt="2021-11-30T18:39:02.079" v="127" actId="20577"/>
        <pc:sldMkLst>
          <pc:docMk/>
          <pc:sldMk cId="2928890114" sldId="299"/>
        </pc:sldMkLst>
        <pc:spChg chg="mod">
          <ac:chgData name="Ankita Sharma" userId="S::ankitasharma@usf.edu::3134efad-aa8d-417d-b486-e680cbeff122" providerId="AD" clId="Web-{50FD2E40-7C88-4E2E-A5A5-B8C9AFA46897}" dt="2021-11-30T18:39:02.079" v="127" actId="20577"/>
          <ac:spMkLst>
            <pc:docMk/>
            <pc:sldMk cId="2928890114" sldId="299"/>
            <ac:spMk id="3" creationId="{2CB5AA93-5B4C-374B-80C2-1F1066B02384}"/>
          </ac:spMkLst>
        </pc:spChg>
      </pc:sldChg>
    </pc:docChg>
  </pc:docChgLst>
  <pc:docChgLst>
    <pc:chgData name="Ankita Sharma" userId="S::ankitasharma@usf.edu::3134efad-aa8d-417d-b486-e680cbeff122" providerId="AD" clId="Web-{B728BB39-6ED8-40DA-B439-67060DF783D9}"/>
    <pc:docChg chg="addSld modSld">
      <pc:chgData name="Ankita Sharma" userId="S::ankitasharma@usf.edu::3134efad-aa8d-417d-b486-e680cbeff122" providerId="AD" clId="Web-{B728BB39-6ED8-40DA-B439-67060DF783D9}" dt="2021-11-30T17:05:56.927" v="313" actId="14100"/>
      <pc:docMkLst>
        <pc:docMk/>
      </pc:docMkLst>
      <pc:sldChg chg="modSp">
        <pc:chgData name="Ankita Sharma" userId="S::ankitasharma@usf.edu::3134efad-aa8d-417d-b486-e680cbeff122" providerId="AD" clId="Web-{B728BB39-6ED8-40DA-B439-67060DF783D9}" dt="2021-11-30T16:29:44.726" v="16" actId="20577"/>
        <pc:sldMkLst>
          <pc:docMk/>
          <pc:sldMk cId="3507020944" sldId="272"/>
        </pc:sldMkLst>
        <pc:spChg chg="mod">
          <ac:chgData name="Ankita Sharma" userId="S::ankitasharma@usf.edu::3134efad-aa8d-417d-b486-e680cbeff122" providerId="AD" clId="Web-{B728BB39-6ED8-40DA-B439-67060DF783D9}" dt="2021-11-30T16:29:44.726" v="16" actId="20577"/>
          <ac:spMkLst>
            <pc:docMk/>
            <pc:sldMk cId="3507020944" sldId="272"/>
            <ac:spMk id="3" creationId="{B01F78F2-4805-434D-8ACC-8785FD0A9104}"/>
          </ac:spMkLst>
        </pc:spChg>
      </pc:sldChg>
      <pc:sldChg chg="modSp">
        <pc:chgData name="Ankita Sharma" userId="S::ankitasharma@usf.edu::3134efad-aa8d-417d-b486-e680cbeff122" providerId="AD" clId="Web-{B728BB39-6ED8-40DA-B439-67060DF783D9}" dt="2021-11-30T17:04:54.659" v="307" actId="20577"/>
        <pc:sldMkLst>
          <pc:docMk/>
          <pc:sldMk cId="4134509475" sldId="295"/>
        </pc:sldMkLst>
        <pc:spChg chg="mod">
          <ac:chgData name="Ankita Sharma" userId="S::ankitasharma@usf.edu::3134efad-aa8d-417d-b486-e680cbeff122" providerId="AD" clId="Web-{B728BB39-6ED8-40DA-B439-67060DF783D9}" dt="2021-11-30T17:04:54.659" v="307" actId="20577"/>
          <ac:spMkLst>
            <pc:docMk/>
            <pc:sldMk cId="4134509475" sldId="295"/>
            <ac:spMk id="16" creationId="{277C047F-8520-4F47-987F-A67A88BA4554}"/>
          </ac:spMkLst>
        </pc:spChg>
      </pc:sldChg>
      <pc:sldChg chg="addSp delSp modSp new">
        <pc:chgData name="Ankita Sharma" userId="S::ankitasharma@usf.edu::3134efad-aa8d-417d-b486-e680cbeff122" providerId="AD" clId="Web-{B728BB39-6ED8-40DA-B439-67060DF783D9}" dt="2021-11-30T17:05:56.927" v="313" actId="14100"/>
        <pc:sldMkLst>
          <pc:docMk/>
          <pc:sldMk cId="1081151593" sldId="300"/>
        </pc:sldMkLst>
        <pc:spChg chg="mod">
          <ac:chgData name="Ankita Sharma" userId="S::ankitasharma@usf.edu::3134efad-aa8d-417d-b486-e680cbeff122" providerId="AD" clId="Web-{B728BB39-6ED8-40DA-B439-67060DF783D9}" dt="2021-11-30T16:33:31.873" v="21" actId="20577"/>
          <ac:spMkLst>
            <pc:docMk/>
            <pc:sldMk cId="1081151593" sldId="300"/>
            <ac:spMk id="2" creationId="{B9DEEF2D-5B19-4BA5-A39F-327AFCB3D9C3}"/>
          </ac:spMkLst>
        </pc:spChg>
        <pc:spChg chg="mod">
          <ac:chgData name="Ankita Sharma" userId="S::ankitasharma@usf.edu::3134efad-aa8d-417d-b486-e680cbeff122" providerId="AD" clId="Web-{B728BB39-6ED8-40DA-B439-67060DF783D9}" dt="2021-11-30T17:00:09.745" v="241" actId="20577"/>
          <ac:spMkLst>
            <pc:docMk/>
            <pc:sldMk cId="1081151593" sldId="300"/>
            <ac:spMk id="3" creationId="{9CF5DB8C-CBCE-4578-A088-28B0FEC8D853}"/>
          </ac:spMkLst>
        </pc:spChg>
        <pc:spChg chg="add mod">
          <ac:chgData name="Ankita Sharma" userId="S::ankitasharma@usf.edu::3134efad-aa8d-417d-b486-e680cbeff122" providerId="AD" clId="Web-{B728BB39-6ED8-40DA-B439-67060DF783D9}" dt="2021-11-30T16:55:02.174" v="202" actId="14100"/>
          <ac:spMkLst>
            <pc:docMk/>
            <pc:sldMk cId="1081151593" sldId="300"/>
            <ac:spMk id="4" creationId="{36D736A1-E91E-4282-813C-59C2424DF1C1}"/>
          </ac:spMkLst>
        </pc:spChg>
        <pc:spChg chg="add mod">
          <ac:chgData name="Ankita Sharma" userId="S::ankitasharma@usf.edu::3134efad-aa8d-417d-b486-e680cbeff122" providerId="AD" clId="Web-{B728BB39-6ED8-40DA-B439-67060DF783D9}" dt="2021-11-30T16:46:31.832" v="110" actId="1076"/>
          <ac:spMkLst>
            <pc:docMk/>
            <pc:sldMk cId="1081151593" sldId="300"/>
            <ac:spMk id="5" creationId="{E43A080F-D09B-44EA-B64E-1ED020F83393}"/>
          </ac:spMkLst>
        </pc:spChg>
        <pc:spChg chg="add mod">
          <ac:chgData name="Ankita Sharma" userId="S::ankitasharma@usf.edu::3134efad-aa8d-417d-b486-e680cbeff122" providerId="AD" clId="Web-{B728BB39-6ED8-40DA-B439-67060DF783D9}" dt="2021-11-30T16:46:35.004" v="111" actId="1076"/>
          <ac:spMkLst>
            <pc:docMk/>
            <pc:sldMk cId="1081151593" sldId="300"/>
            <ac:spMk id="6" creationId="{77AA2836-7C7C-41C2-8E76-45F62F15539E}"/>
          </ac:spMkLst>
        </pc:spChg>
        <pc:spChg chg="add mod">
          <ac:chgData name="Ankita Sharma" userId="S::ankitasharma@usf.edu::3134efad-aa8d-417d-b486-e680cbeff122" providerId="AD" clId="Web-{B728BB39-6ED8-40DA-B439-67060DF783D9}" dt="2021-11-30T16:46:44.926" v="112" actId="1076"/>
          <ac:spMkLst>
            <pc:docMk/>
            <pc:sldMk cId="1081151593" sldId="300"/>
            <ac:spMk id="7" creationId="{C5DEAB89-63B2-42F9-AA5C-3EF2F709C9FA}"/>
          </ac:spMkLst>
        </pc:spChg>
        <pc:spChg chg="add mod">
          <ac:chgData name="Ankita Sharma" userId="S::ankitasharma@usf.edu::3134efad-aa8d-417d-b486-e680cbeff122" providerId="AD" clId="Web-{B728BB39-6ED8-40DA-B439-67060DF783D9}" dt="2021-11-30T17:05:38.785" v="310" actId="14100"/>
          <ac:spMkLst>
            <pc:docMk/>
            <pc:sldMk cId="1081151593" sldId="300"/>
            <ac:spMk id="8" creationId="{93C2B538-9DD9-4CE1-85A4-6CE3FCF2CD7C}"/>
          </ac:spMkLst>
        </pc:spChg>
        <pc:spChg chg="add mod">
          <ac:chgData name="Ankita Sharma" userId="S::ankitasharma@usf.edu::3134efad-aa8d-417d-b486-e680cbeff122" providerId="AD" clId="Web-{B728BB39-6ED8-40DA-B439-67060DF783D9}" dt="2021-11-30T17:05:56.927" v="313" actId="14100"/>
          <ac:spMkLst>
            <pc:docMk/>
            <pc:sldMk cId="1081151593" sldId="300"/>
            <ac:spMk id="9" creationId="{B22E58F7-CFEA-4B75-8FE1-3A2DF54E4225}"/>
          </ac:spMkLst>
        </pc:spChg>
        <pc:spChg chg="add mod">
          <ac:chgData name="Ankita Sharma" userId="S::ankitasharma@usf.edu::3134efad-aa8d-417d-b486-e680cbeff122" providerId="AD" clId="Web-{B728BB39-6ED8-40DA-B439-67060DF783D9}" dt="2021-11-30T16:46:48.926" v="113" actId="1076"/>
          <ac:spMkLst>
            <pc:docMk/>
            <pc:sldMk cId="1081151593" sldId="300"/>
            <ac:spMk id="10" creationId="{6F8B9600-16D0-4B81-87B4-83892F2FB7E6}"/>
          </ac:spMkLst>
        </pc:spChg>
        <pc:spChg chg="add mod">
          <ac:chgData name="Ankita Sharma" userId="S::ankitasharma@usf.edu::3134efad-aa8d-417d-b486-e680cbeff122" providerId="AD" clId="Web-{B728BB39-6ED8-40DA-B439-67060DF783D9}" dt="2021-11-30T16:47:08.802" v="116" actId="1076"/>
          <ac:spMkLst>
            <pc:docMk/>
            <pc:sldMk cId="1081151593" sldId="300"/>
            <ac:spMk id="11" creationId="{E6235F53-3482-40EC-9119-714FD19D069C}"/>
          </ac:spMkLst>
        </pc:spChg>
        <pc:spChg chg="add mod">
          <ac:chgData name="Ankita Sharma" userId="S::ankitasharma@usf.edu::3134efad-aa8d-417d-b486-e680cbeff122" providerId="AD" clId="Web-{B728BB39-6ED8-40DA-B439-67060DF783D9}" dt="2021-11-30T16:58:06.476" v="230" actId="14100"/>
          <ac:spMkLst>
            <pc:docMk/>
            <pc:sldMk cId="1081151593" sldId="300"/>
            <ac:spMk id="14" creationId="{9BE64A55-A6FB-4660-820D-065275B7A567}"/>
          </ac:spMkLst>
        </pc:spChg>
        <pc:spChg chg="add del mod">
          <ac:chgData name="Ankita Sharma" userId="S::ankitasharma@usf.edu::3134efad-aa8d-417d-b486-e680cbeff122" providerId="AD" clId="Web-{B728BB39-6ED8-40DA-B439-67060DF783D9}" dt="2021-11-30T16:51:23.481" v="155"/>
          <ac:spMkLst>
            <pc:docMk/>
            <pc:sldMk cId="1081151593" sldId="300"/>
            <ac:spMk id="15" creationId="{C190B007-1E67-48B6-A8B9-5F2199AC49DF}"/>
          </ac:spMkLst>
        </pc:spChg>
        <pc:spChg chg="add mod">
          <ac:chgData name="Ankita Sharma" userId="S::ankitasharma@usf.edu::3134efad-aa8d-417d-b486-e680cbeff122" providerId="AD" clId="Web-{B728BB39-6ED8-40DA-B439-67060DF783D9}" dt="2021-11-30T17:05:46.067" v="311" actId="14100"/>
          <ac:spMkLst>
            <pc:docMk/>
            <pc:sldMk cId="1081151593" sldId="300"/>
            <ac:spMk id="16" creationId="{94CFCC28-E800-4746-A665-B329621C9E15}"/>
          </ac:spMkLst>
        </pc:spChg>
        <pc:spChg chg="add mod">
          <ac:chgData name="Ankita Sharma" userId="S::ankitasharma@usf.edu::3134efad-aa8d-417d-b486-e680cbeff122" providerId="AD" clId="Web-{B728BB39-6ED8-40DA-B439-67060DF783D9}" dt="2021-11-30T17:05:34.676" v="309" actId="14100"/>
          <ac:spMkLst>
            <pc:docMk/>
            <pc:sldMk cId="1081151593" sldId="300"/>
            <ac:spMk id="17" creationId="{AF868A83-351B-474B-BC34-1C1AA4F7C2E4}"/>
          </ac:spMkLst>
        </pc:spChg>
        <pc:spChg chg="add del mod">
          <ac:chgData name="Ankita Sharma" userId="S::ankitasharma@usf.edu::3134efad-aa8d-417d-b486-e680cbeff122" providerId="AD" clId="Web-{B728BB39-6ED8-40DA-B439-67060DF783D9}" dt="2021-11-30T16:52:58.171" v="176"/>
          <ac:spMkLst>
            <pc:docMk/>
            <pc:sldMk cId="1081151593" sldId="300"/>
            <ac:spMk id="18" creationId="{A94A593E-EF5F-4AD1-AA1E-170CEE5E3E32}"/>
          </ac:spMkLst>
        </pc:spChg>
        <pc:spChg chg="add del mod">
          <ac:chgData name="Ankita Sharma" userId="S::ankitasharma@usf.edu::3134efad-aa8d-417d-b486-e680cbeff122" providerId="AD" clId="Web-{B728BB39-6ED8-40DA-B439-67060DF783D9}" dt="2021-11-30T16:53:27.609" v="181"/>
          <ac:spMkLst>
            <pc:docMk/>
            <pc:sldMk cId="1081151593" sldId="300"/>
            <ac:spMk id="19" creationId="{FF935E76-D4AB-49F1-993C-B40A1FE3FA20}"/>
          </ac:spMkLst>
        </pc:spChg>
        <pc:spChg chg="add mod">
          <ac:chgData name="Ankita Sharma" userId="S::ankitasharma@usf.edu::3134efad-aa8d-417d-b486-e680cbeff122" providerId="AD" clId="Web-{B728BB39-6ED8-40DA-B439-67060DF783D9}" dt="2021-11-30T16:57:21.725" v="227" actId="14100"/>
          <ac:spMkLst>
            <pc:docMk/>
            <pc:sldMk cId="1081151593" sldId="300"/>
            <ac:spMk id="20" creationId="{080BC7D0-CBE0-476F-B7B4-7434B3A69813}"/>
          </ac:spMkLst>
        </pc:spChg>
        <pc:spChg chg="add del mod">
          <ac:chgData name="Ankita Sharma" userId="S::ankitasharma@usf.edu::3134efad-aa8d-417d-b486-e680cbeff122" providerId="AD" clId="Web-{B728BB39-6ED8-40DA-B439-67060DF783D9}" dt="2021-11-30T16:54:19.079" v="192"/>
          <ac:spMkLst>
            <pc:docMk/>
            <pc:sldMk cId="1081151593" sldId="300"/>
            <ac:spMk id="21" creationId="{BC016E83-673D-4126-A8B5-8E5DC57E53D0}"/>
          </ac:spMkLst>
        </pc:spChg>
        <pc:spChg chg="add del mod">
          <ac:chgData name="Ankita Sharma" userId="S::ankitasharma@usf.edu::3134efad-aa8d-417d-b486-e680cbeff122" providerId="AD" clId="Web-{B728BB39-6ED8-40DA-B439-67060DF783D9}" dt="2021-11-30T16:54:36.377" v="195"/>
          <ac:spMkLst>
            <pc:docMk/>
            <pc:sldMk cId="1081151593" sldId="300"/>
            <ac:spMk id="22" creationId="{530F5FE3-96FF-49F5-B183-901AA2C4BFEF}"/>
          </ac:spMkLst>
        </pc:spChg>
        <pc:spChg chg="add mod">
          <ac:chgData name="Ankita Sharma" userId="S::ankitasharma@usf.edu::3134efad-aa8d-417d-b486-e680cbeff122" providerId="AD" clId="Web-{B728BB39-6ED8-40DA-B439-67060DF783D9}" dt="2021-11-30T16:54:52.611" v="200" actId="14100"/>
          <ac:spMkLst>
            <pc:docMk/>
            <pc:sldMk cId="1081151593" sldId="300"/>
            <ac:spMk id="23" creationId="{D45189A1-29CD-4953-8DE6-4CF8A4C02D38}"/>
          </ac:spMkLst>
        </pc:spChg>
        <pc:spChg chg="add mod">
          <ac:chgData name="Ankita Sharma" userId="S::ankitasharma@usf.edu::3134efad-aa8d-417d-b486-e680cbeff122" providerId="AD" clId="Web-{B728BB39-6ED8-40DA-B439-67060DF783D9}" dt="2021-11-30T16:58:11.914" v="231" actId="14100"/>
          <ac:spMkLst>
            <pc:docMk/>
            <pc:sldMk cId="1081151593" sldId="300"/>
            <ac:spMk id="24" creationId="{DADC554F-292E-4E6C-B4B2-7CEE524CDCAE}"/>
          </ac:spMkLst>
        </pc:spChg>
        <pc:spChg chg="add mod">
          <ac:chgData name="Ankita Sharma" userId="S::ankitasharma@usf.edu::3134efad-aa8d-417d-b486-e680cbeff122" providerId="AD" clId="Web-{B728BB39-6ED8-40DA-B439-67060DF783D9}" dt="2021-11-30T16:58:49.071" v="235" actId="14100"/>
          <ac:spMkLst>
            <pc:docMk/>
            <pc:sldMk cId="1081151593" sldId="300"/>
            <ac:spMk id="25" creationId="{3A69847F-2F1E-4CB3-82F0-18234CA0EDDE}"/>
          </ac:spMkLst>
        </pc:spChg>
        <pc:cxnChg chg="add del">
          <ac:chgData name="Ankita Sharma" userId="S::ankitasharma@usf.edu::3134efad-aa8d-417d-b486-e680cbeff122" providerId="AD" clId="Web-{B728BB39-6ED8-40DA-B439-67060DF783D9}" dt="2021-11-30T16:47:27.115" v="118"/>
          <ac:cxnSpMkLst>
            <pc:docMk/>
            <pc:sldMk cId="1081151593" sldId="300"/>
            <ac:cxnSpMk id="12" creationId="{240A7FE0-ED6A-4211-B397-45B1B65D44ED}"/>
          </ac:cxnSpMkLst>
        </pc:cxnChg>
        <pc:cxnChg chg="add del mod">
          <ac:chgData name="Ankita Sharma" userId="S::ankitasharma@usf.edu::3134efad-aa8d-417d-b486-e680cbeff122" providerId="AD" clId="Web-{B728BB39-6ED8-40DA-B439-67060DF783D9}" dt="2021-11-30T16:48:51.414" v="134"/>
          <ac:cxnSpMkLst>
            <pc:docMk/>
            <pc:sldMk cId="1081151593" sldId="300"/>
            <ac:cxnSpMk id="13" creationId="{1BBCC2E8-1F93-47BB-BEE5-D1A83D8F74EC}"/>
          </ac:cxnSpMkLst>
        </pc:cxnChg>
      </pc:sldChg>
    </pc:docChg>
  </pc:docChgLst>
  <pc:docChgLst>
    <pc:chgData name="Nagababu Veganti" userId="S::nagababu@usf.edu::5c5f8abf-9eef-438a-9934-538eb01c67da" providerId="AD" clId="Web-{B390094E-C7A0-4B81-B01C-81373F846C7F}"/>
    <pc:docChg chg="modSld">
      <pc:chgData name="Nagababu Veganti" userId="S::nagababu@usf.edu::5c5f8abf-9eef-438a-9934-538eb01c67da" providerId="AD" clId="Web-{B390094E-C7A0-4B81-B01C-81373F846C7F}" dt="2021-11-30T17:29:31.642" v="3" actId="14100"/>
      <pc:docMkLst>
        <pc:docMk/>
      </pc:docMkLst>
      <pc:sldChg chg="modSp">
        <pc:chgData name="Nagababu Veganti" userId="S::nagababu@usf.edu::5c5f8abf-9eef-438a-9934-538eb01c67da" providerId="AD" clId="Web-{B390094E-C7A0-4B81-B01C-81373F846C7F}" dt="2021-11-30T17:29:31.642" v="3" actId="14100"/>
        <pc:sldMkLst>
          <pc:docMk/>
          <pc:sldMk cId="678507946" sldId="288"/>
        </pc:sldMkLst>
        <pc:spChg chg="mod">
          <ac:chgData name="Nagababu Veganti" userId="S::nagababu@usf.edu::5c5f8abf-9eef-438a-9934-538eb01c67da" providerId="AD" clId="Web-{B390094E-C7A0-4B81-B01C-81373F846C7F}" dt="2021-11-30T17:29:31.642" v="3" actId="14100"/>
          <ac:spMkLst>
            <pc:docMk/>
            <pc:sldMk cId="678507946" sldId="288"/>
            <ac:spMk id="2" creationId="{FAB4866F-3F03-784B-81CC-B9440E0224D3}"/>
          </ac:spMkLst>
        </pc:spChg>
      </pc:sldChg>
    </pc:docChg>
  </pc:docChgLst>
  <pc:docChgLst>
    <pc:chgData name="Ankita Sharma" userId="S::ankitasharma@usf.edu::3134efad-aa8d-417d-b486-e680cbeff122" providerId="AD" clId="Web-{768A7FFB-139D-43F5-9A65-E7DE85584959}"/>
    <pc:docChg chg="modSld">
      <pc:chgData name="Ankita Sharma" userId="S::ankitasharma@usf.edu::3134efad-aa8d-417d-b486-e680cbeff122" providerId="AD" clId="Web-{768A7FFB-139D-43F5-9A65-E7DE85584959}" dt="2021-11-30T17:20:12.067" v="28" actId="20577"/>
      <pc:docMkLst>
        <pc:docMk/>
      </pc:docMkLst>
      <pc:sldChg chg="addSp delSp modSp">
        <pc:chgData name="Ankita Sharma" userId="S::ankitasharma@usf.edu::3134efad-aa8d-417d-b486-e680cbeff122" providerId="AD" clId="Web-{768A7FFB-139D-43F5-9A65-E7DE85584959}" dt="2021-11-30T17:20:12.067" v="28" actId="20577"/>
        <pc:sldMkLst>
          <pc:docMk/>
          <pc:sldMk cId="3729856782" sldId="291"/>
        </pc:sldMkLst>
        <pc:spChg chg="add del mod">
          <ac:chgData name="Ankita Sharma" userId="S::ankitasharma@usf.edu::3134efad-aa8d-417d-b486-e680cbeff122" providerId="AD" clId="Web-{768A7FFB-139D-43F5-9A65-E7DE85584959}" dt="2021-11-30T17:19:00.440" v="16"/>
          <ac:spMkLst>
            <pc:docMk/>
            <pc:sldMk cId="3729856782" sldId="291"/>
            <ac:spMk id="8" creationId="{750BB5C2-A9AD-4043-9DEB-86AF4766A695}"/>
          </ac:spMkLst>
        </pc:spChg>
        <pc:spChg chg="add del">
          <ac:chgData name="Ankita Sharma" userId="S::ankitasharma@usf.edu::3134efad-aa8d-417d-b486-e680cbeff122" providerId="AD" clId="Web-{768A7FFB-139D-43F5-9A65-E7DE85584959}" dt="2021-11-30T17:18:45.924" v="14"/>
          <ac:spMkLst>
            <pc:docMk/>
            <pc:sldMk cId="3729856782" sldId="291"/>
            <ac:spMk id="9" creationId="{D6F0A04E-D7C3-4861-A431-3680C9A89B6D}"/>
          </ac:spMkLst>
        </pc:spChg>
        <pc:spChg chg="add del">
          <ac:chgData name="Ankita Sharma" userId="S::ankitasharma@usf.edu::3134efad-aa8d-417d-b486-e680cbeff122" providerId="AD" clId="Web-{768A7FFB-139D-43F5-9A65-E7DE85584959}" dt="2021-11-30T17:18:41.533" v="13"/>
          <ac:spMkLst>
            <pc:docMk/>
            <pc:sldMk cId="3729856782" sldId="291"/>
            <ac:spMk id="10" creationId="{8999A52D-F78B-4959-9A43-89A47D81BA4B}"/>
          </ac:spMkLst>
        </pc:spChg>
        <pc:spChg chg="del">
          <ac:chgData name="Ankita Sharma" userId="S::ankitasharma@usf.edu::3134efad-aa8d-417d-b486-e680cbeff122" providerId="AD" clId="Web-{768A7FFB-139D-43F5-9A65-E7DE85584959}" dt="2021-11-30T17:17:31.249" v="0"/>
          <ac:spMkLst>
            <pc:docMk/>
            <pc:sldMk cId="3729856782" sldId="291"/>
            <ac:spMk id="11" creationId="{D272B536-3B6E-479E-9CE6-42DB2F6C5173}"/>
          </ac:spMkLst>
        </pc:spChg>
        <pc:spChg chg="add mod">
          <ac:chgData name="Ankita Sharma" userId="S::ankitasharma@usf.edu::3134efad-aa8d-417d-b486-e680cbeff122" providerId="AD" clId="Web-{768A7FFB-139D-43F5-9A65-E7DE85584959}" dt="2021-11-30T17:20:12.067" v="28" actId="20577"/>
          <ac:spMkLst>
            <pc:docMk/>
            <pc:sldMk cId="3729856782" sldId="291"/>
            <ac:spMk id="15" creationId="{AD614026-3A4A-4353-97EE-4CA58AC7DC62}"/>
          </ac:spMkLst>
        </pc:spChg>
        <pc:picChg chg="add del mod ord">
          <ac:chgData name="Ankita Sharma" userId="S::ankitasharma@usf.edu::3134efad-aa8d-417d-b486-e680cbeff122" providerId="AD" clId="Web-{768A7FFB-139D-43F5-9A65-E7DE85584959}" dt="2021-11-30T17:18:11.563" v="9"/>
          <ac:picMkLst>
            <pc:docMk/>
            <pc:sldMk cId="3729856782" sldId="291"/>
            <ac:picMk id="3" creationId="{DF20A8B6-AF75-47D6-B3CA-3F3F0A27C982}"/>
          </ac:picMkLst>
        </pc:picChg>
        <pc:picChg chg="add mod">
          <ac:chgData name="Ankita Sharma" userId="S::ankitasharma@usf.edu::3134efad-aa8d-417d-b486-e680cbeff122" providerId="AD" clId="Web-{768A7FFB-139D-43F5-9A65-E7DE85584959}" dt="2021-11-30T17:18:23.861" v="10" actId="14100"/>
          <ac:picMkLst>
            <pc:docMk/>
            <pc:sldMk cId="3729856782" sldId="291"/>
            <ac:picMk id="4" creationId="{7C174FAD-ED9E-4F27-8245-EDD4A145D936}"/>
          </ac:picMkLst>
        </pc:picChg>
        <pc:picChg chg="mod">
          <ac:chgData name="Ankita Sharma" userId="S::ankitasharma@usf.edu::3134efad-aa8d-417d-b486-e680cbeff122" providerId="AD" clId="Web-{768A7FFB-139D-43F5-9A65-E7DE85584959}" dt="2021-11-30T17:18:02.094" v="6" actId="14100"/>
          <ac:picMkLst>
            <pc:docMk/>
            <pc:sldMk cId="3729856782" sldId="291"/>
            <ac:picMk id="7" creationId="{FFE4CCCA-D999-554F-8238-F6EC4C326827}"/>
          </ac:picMkLst>
        </pc:picChg>
        <pc:picChg chg="add del mod">
          <ac:chgData name="Ankita Sharma" userId="S::ankitasharma@usf.edu::3134efad-aa8d-417d-b486-e680cbeff122" providerId="AD" clId="Web-{768A7FFB-139D-43F5-9A65-E7DE85584959}" dt="2021-11-30T17:19:13.394" v="18"/>
          <ac:picMkLst>
            <pc:docMk/>
            <pc:sldMk cId="3729856782" sldId="291"/>
            <ac:picMk id="13" creationId="{38FAF5FC-E1EB-4F70-B43A-572DD1F17C5B}"/>
          </ac:picMkLst>
        </pc:picChg>
      </pc:sldChg>
    </pc:docChg>
  </pc:docChgLst>
  <pc:docChgLst>
    <pc:chgData name="Ankita Sharma" userId="S::ankitasharma@usf.edu::3134efad-aa8d-417d-b486-e680cbeff122" providerId="AD" clId="Web-{32D6969A-5D53-4C21-9BD5-73C80A32D7A4}"/>
    <pc:docChg chg="modSld">
      <pc:chgData name="Ankita Sharma" userId="S::ankitasharma@usf.edu::3134efad-aa8d-417d-b486-e680cbeff122" providerId="AD" clId="Web-{32D6969A-5D53-4C21-9BD5-73C80A32D7A4}" dt="2021-11-30T18:04:14.448" v="361" actId="20577"/>
      <pc:docMkLst>
        <pc:docMk/>
      </pc:docMkLst>
      <pc:sldChg chg="modSp">
        <pc:chgData name="Ankita Sharma" userId="S::ankitasharma@usf.edu::3134efad-aa8d-417d-b486-e680cbeff122" providerId="AD" clId="Web-{32D6969A-5D53-4C21-9BD5-73C80A32D7A4}" dt="2021-11-30T18:04:14.448" v="361" actId="20577"/>
        <pc:sldMkLst>
          <pc:docMk/>
          <pc:sldMk cId="27208572" sldId="284"/>
        </pc:sldMkLst>
        <pc:spChg chg="mod">
          <ac:chgData name="Ankita Sharma" userId="S::ankitasharma@usf.edu::3134efad-aa8d-417d-b486-e680cbeff122" providerId="AD" clId="Web-{32D6969A-5D53-4C21-9BD5-73C80A32D7A4}" dt="2021-11-30T18:04:14.448" v="361" actId="20577"/>
          <ac:spMkLst>
            <pc:docMk/>
            <pc:sldMk cId="27208572" sldId="284"/>
            <ac:spMk id="3" creationId="{4C965840-E3D7-C844-AF7A-47858A74EDD3}"/>
          </ac:spMkLst>
        </pc:spChg>
      </pc:sldChg>
      <pc:sldChg chg="modSp">
        <pc:chgData name="Ankita Sharma" userId="S::ankitasharma@usf.edu::3134efad-aa8d-417d-b486-e680cbeff122" providerId="AD" clId="Web-{32D6969A-5D53-4C21-9BD5-73C80A32D7A4}" dt="2021-11-30T17:51:16.242" v="12" actId="20577"/>
        <pc:sldMkLst>
          <pc:docMk/>
          <pc:sldMk cId="543063978" sldId="290"/>
        </pc:sldMkLst>
        <pc:spChg chg="mod">
          <ac:chgData name="Ankita Sharma" userId="S::ankitasharma@usf.edu::3134efad-aa8d-417d-b486-e680cbeff122" providerId="AD" clId="Web-{32D6969A-5D53-4C21-9BD5-73C80A32D7A4}" dt="2021-11-30T17:51:16.242" v="12" actId="20577"/>
          <ac:spMkLst>
            <pc:docMk/>
            <pc:sldMk cId="543063978" sldId="290"/>
            <ac:spMk id="11" creationId="{327F4494-902C-4543-A35C-E9ADF6DBA2BD}"/>
          </ac:spMkLst>
        </pc:spChg>
      </pc:sldChg>
      <pc:sldChg chg="modSp">
        <pc:chgData name="Ankita Sharma" userId="S::ankitasharma@usf.edu::3134efad-aa8d-417d-b486-e680cbeff122" providerId="AD" clId="Web-{32D6969A-5D53-4C21-9BD5-73C80A32D7A4}" dt="2021-11-30T17:35:37.407" v="4" actId="14100"/>
        <pc:sldMkLst>
          <pc:docMk/>
          <pc:sldMk cId="1081151593" sldId="300"/>
        </pc:sldMkLst>
        <pc:spChg chg="mod">
          <ac:chgData name="Ankita Sharma" userId="S::ankitasharma@usf.edu::3134efad-aa8d-417d-b486-e680cbeff122" providerId="AD" clId="Web-{32D6969A-5D53-4C21-9BD5-73C80A32D7A4}" dt="2021-11-30T17:35:37.407" v="4" actId="14100"/>
          <ac:spMkLst>
            <pc:docMk/>
            <pc:sldMk cId="1081151593" sldId="300"/>
            <ac:spMk id="17" creationId="{AF868A83-351B-474B-BC34-1C1AA4F7C2E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623888" y="470006"/>
            <a:ext cx="7886700" cy="1512038"/>
          </a:xfrm>
        </p:spPr>
        <p:txBody>
          <a:bodyPr anchor="b"/>
          <a:lstStyle>
            <a:lvl1pPr>
              <a:defRPr sz="4500">
                <a:solidFill>
                  <a:schemeClr val="bg1"/>
                </a:solidFill>
              </a:defRPr>
            </a:lvl1pPr>
          </a:lstStyle>
          <a:p>
            <a:r>
              <a:rPr lang="en-US"/>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623888" y="2002285"/>
            <a:ext cx="7886700" cy="562570"/>
          </a:xfrm>
        </p:spPr>
        <p:txBody>
          <a:bodyPr>
            <a:normAutofit/>
          </a:bodyPr>
          <a:lstStyle>
            <a:lvl1pPr marL="0" indent="0">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623888" y="4409631"/>
            <a:ext cx="7886700" cy="297332"/>
          </a:xfrm>
        </p:spPr>
        <p:txBody>
          <a:bodyPr>
            <a:normAutofit/>
          </a:bodyPr>
          <a:lstStyle>
            <a:lvl1pPr marL="0" indent="0">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319696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16637642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29904835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182880" y="219456"/>
            <a:ext cx="8750808" cy="475488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1548156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Photo-2">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3"/>
            <a:ext cx="3145064" cy="2734967"/>
          </a:xfrm>
        </p:spPr>
        <p:txBody>
          <a:bodyPr anchor="t"/>
          <a:lstStyle>
            <a:lvl1pPr algn="l">
              <a:defRPr>
                <a:solidFill>
                  <a:schemeClr val="bg1"/>
                </a:solidFill>
              </a:defRPr>
            </a:lvl1pPr>
          </a:lstStyle>
          <a:p>
            <a:r>
              <a:rPr lang="en-US"/>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4572000" y="0"/>
            <a:ext cx="4572000" cy="514350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Tree>
    <p:extLst>
      <p:ext uri="{BB962C8B-B14F-4D97-AF65-F5344CB8AC3E}">
        <p14:creationId xmlns:p14="http://schemas.microsoft.com/office/powerpoint/2010/main" val="8308837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7"/>
            <a:ext cx="3887391" cy="520438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1" y="342900"/>
            <a:ext cx="2949178" cy="1200150"/>
          </a:xfrm>
        </p:spPr>
        <p:txBody>
          <a:bodyPr anchor="b"/>
          <a:lstStyle>
            <a:lvl1pPr>
              <a:defRPr sz="2400">
                <a:solidFill>
                  <a:schemeClr val="bg1"/>
                </a:solidFill>
              </a:defRPr>
            </a:lvl1pPr>
          </a:lstStyle>
          <a:p>
            <a:r>
              <a:rPr lang="en-US"/>
              <a:t>Header Goes Here</a:t>
            </a:r>
          </a:p>
        </p:txBody>
      </p:sp>
      <p:sp>
        <p:nvSpPr>
          <p:cNvPr id="3" name="Content Placeholder 2"/>
          <p:cNvSpPr>
            <a:spLocks noGrp="1"/>
          </p:cNvSpPr>
          <p:nvPr>
            <p:ph idx="1"/>
          </p:nvPr>
        </p:nvSpPr>
        <p:spPr>
          <a:xfrm>
            <a:off x="4144709" y="740569"/>
            <a:ext cx="4371831" cy="3655219"/>
          </a:xfrm>
        </p:spPr>
        <p:txBody>
          <a:bodyPr/>
          <a:lstStyle>
            <a:lvl1pPr>
              <a:defRPr sz="2400">
                <a:solidFill>
                  <a:srgbClr val="006747"/>
                </a:solidFill>
              </a:defRPr>
            </a:lvl1pPr>
            <a:lvl2pPr>
              <a:defRPr sz="2100">
                <a:solidFill>
                  <a:srgbClr val="006747"/>
                </a:solidFill>
              </a:defRPr>
            </a:lvl2pPr>
            <a:lvl3pPr>
              <a:defRPr sz="1800">
                <a:solidFill>
                  <a:srgbClr val="006747"/>
                </a:solidFill>
              </a:defRPr>
            </a:lvl3pPr>
            <a:lvl4pPr>
              <a:defRPr sz="1500">
                <a:solidFill>
                  <a:srgbClr val="006747"/>
                </a:solidFill>
              </a:defRPr>
            </a:lvl4pPr>
            <a:lvl5pPr>
              <a:defRPr sz="1500">
                <a:solidFill>
                  <a:srgbClr val="006747"/>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896207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6"/>
            <a:ext cx="9144000" cy="219159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0" y="342900"/>
            <a:ext cx="3099679" cy="1200150"/>
          </a:xfrm>
        </p:spPr>
        <p:txBody>
          <a:bodyPr anchor="b"/>
          <a:lstStyle>
            <a:lvl1pPr>
              <a:defRPr sz="2400">
                <a:solidFill>
                  <a:schemeClr val="bg1"/>
                </a:solidFill>
              </a:defRPr>
            </a:lvl1pPr>
          </a:lstStyle>
          <a:p>
            <a:r>
              <a:rPr lang="en-US"/>
              <a:t>Header Goes Here</a:t>
            </a:r>
          </a:p>
        </p:txBody>
      </p:sp>
      <p:sp>
        <p:nvSpPr>
          <p:cNvPr id="4" name="Text Placeholder 3"/>
          <p:cNvSpPr>
            <a:spLocks noGrp="1"/>
          </p:cNvSpPr>
          <p:nvPr>
            <p:ph type="body" sz="half" idx="2"/>
          </p:nvPr>
        </p:nvSpPr>
        <p:spPr>
          <a:xfrm>
            <a:off x="629841" y="2383604"/>
            <a:ext cx="4034626" cy="2208944"/>
          </a:xfrm>
        </p:spPr>
        <p:txBody>
          <a:bodyPr>
            <a:normAutofit/>
          </a:bodyPr>
          <a:lstStyle>
            <a:lvl1pPr marL="0" indent="0">
              <a:buNone/>
              <a:defRPr sz="18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5033963" y="-33338"/>
            <a:ext cx="3606800" cy="3732213"/>
          </a:xfrm>
        </p:spPr>
        <p:txBody>
          <a:bodyPr/>
          <a:lstStyle/>
          <a:p>
            <a:endParaRPr lang="en-US"/>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5033963" y="3871644"/>
            <a:ext cx="3606800" cy="453776"/>
          </a:xfrm>
        </p:spPr>
        <p:txBody>
          <a:bodyPr/>
          <a:lstStyle>
            <a:lvl1pPr marL="0" indent="0" algn="ctr">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Tree>
    <p:extLst>
      <p:ext uri="{BB962C8B-B14F-4D97-AF65-F5344CB8AC3E}">
        <p14:creationId xmlns:p14="http://schemas.microsoft.com/office/powerpoint/2010/main" val="1037602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lstStyle>
            <a:lvl1pPr>
              <a:defRPr sz="2400">
                <a:solidFill>
                  <a:srgbClr val="006747"/>
                </a:solidFill>
              </a:defRPr>
            </a:lvl1pPr>
          </a:lstStyle>
          <a:p>
            <a:r>
              <a:rPr lang="en-US"/>
              <a:t>Header Goes Here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578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6172" y="740569"/>
            <a:ext cx="2949178" cy="802480"/>
          </a:xfrm>
        </p:spPr>
        <p:txBody>
          <a:bodyPr anchor="b"/>
          <a:lstStyle>
            <a:lvl1pPr>
              <a:defRPr sz="2400">
                <a:solidFill>
                  <a:srgbClr val="006747"/>
                </a:solidFill>
              </a:defRPr>
            </a:lvl1pPr>
          </a:lstStyle>
          <a:p>
            <a:r>
              <a:rPr lang="en-US"/>
              <a:t>Header Goes Here</a:t>
            </a:r>
          </a:p>
        </p:txBody>
      </p:sp>
      <p:sp>
        <p:nvSpPr>
          <p:cNvPr id="4" name="Text Placeholder 3"/>
          <p:cNvSpPr>
            <a:spLocks noGrp="1"/>
          </p:cNvSpPr>
          <p:nvPr>
            <p:ph type="body" sz="half" idx="2"/>
          </p:nvPr>
        </p:nvSpPr>
        <p:spPr>
          <a:xfrm>
            <a:off x="5566172"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660663" y="740569"/>
            <a:ext cx="4627562" cy="3654425"/>
          </a:xfrm>
        </p:spPr>
        <p:txBody>
          <a:bodyPr/>
          <a:lstStyle/>
          <a:p>
            <a:endParaRPr lang="en-US"/>
          </a:p>
        </p:txBody>
      </p:sp>
    </p:spTree>
    <p:extLst>
      <p:ext uri="{BB962C8B-B14F-4D97-AF65-F5344CB8AC3E}">
        <p14:creationId xmlns:p14="http://schemas.microsoft.com/office/powerpoint/2010/main" val="4141946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109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623888" y="467360"/>
            <a:ext cx="7886700" cy="1087964"/>
          </a:xfrm>
        </p:spPr>
        <p:txBody>
          <a:bodyPr anchor="b"/>
          <a:lstStyle>
            <a:lvl1pPr algn="r">
              <a:defRPr sz="4500">
                <a:solidFill>
                  <a:schemeClr val="bg1"/>
                </a:solidFill>
              </a:defRPr>
            </a:lvl1pPr>
          </a:lstStyle>
          <a:p>
            <a:r>
              <a:rPr lang="en-US"/>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623888" y="1575565"/>
            <a:ext cx="7886700" cy="562570"/>
          </a:xfrm>
        </p:spPr>
        <p:txBody>
          <a:bodyPr>
            <a:normAutofit/>
          </a:bodyPr>
          <a:lstStyle>
            <a:lvl1pPr marL="0" indent="0" algn="r">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623888" y="2296351"/>
            <a:ext cx="7886700" cy="297332"/>
          </a:xfrm>
        </p:spPr>
        <p:txBody>
          <a:bodyPr>
            <a:normAutofit/>
          </a:bodyPr>
          <a:lstStyle>
            <a:lvl1pPr marL="0" indent="0" algn="r">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43853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75352"/>
            <a:ext cx="7886700" cy="692663"/>
          </a:xfrm>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504156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75374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18015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93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4"/>
            <a:ext cx="7886700" cy="994172"/>
          </a:xfrm>
        </p:spPr>
        <p:txBody>
          <a:bodyPr/>
          <a:lstStyle>
            <a:lvl1pPr>
              <a:defRPr>
                <a:solidFill>
                  <a:srgbClr val="006747"/>
                </a:solidFill>
              </a:defRPr>
            </a:lvl1pPr>
          </a:lstStyle>
          <a:p>
            <a:r>
              <a:rPr lang="en-US"/>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179462" cy="51435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628650" y="1369219"/>
            <a:ext cx="3874984" cy="3263504"/>
          </a:xfrm>
        </p:spPr>
        <p:txBody>
          <a:bodyPr/>
          <a:lstStyle/>
          <a:p>
            <a:endParaRPr lang="en-US"/>
          </a:p>
        </p:txBody>
      </p:sp>
    </p:spTree>
    <p:extLst>
      <p:ext uri="{BB962C8B-B14F-4D97-AF65-F5344CB8AC3E}">
        <p14:creationId xmlns:p14="http://schemas.microsoft.com/office/powerpoint/2010/main" val="18381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3">
    <p:bg>
      <p:bgPr>
        <a:solidFill>
          <a:srgbClr val="ECEA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48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273844"/>
            <a:ext cx="7886700" cy="994172"/>
          </a:xfrm>
        </p:spPr>
        <p:txBody>
          <a:bodyPr/>
          <a:lstStyle>
            <a:lvl1pPr>
              <a:defRPr>
                <a:solidFill>
                  <a:srgbClr val="006747"/>
                </a:solidFill>
              </a:defRPr>
            </a:lvl1pPr>
          </a:lstStyle>
          <a:p>
            <a:r>
              <a:rPr lang="en-US"/>
              <a:t>Header Goes Here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a:p>
        </p:txBody>
      </p:sp>
      <p:sp>
        <p:nvSpPr>
          <p:cNvPr id="4" name="Content Placeholder 3"/>
          <p:cNvSpPr>
            <a:spLocks noGrp="1"/>
          </p:cNvSpPr>
          <p:nvPr>
            <p:ph sz="half" idx="2"/>
          </p:nvPr>
        </p:nvSpPr>
        <p:spPr>
          <a:xfrm>
            <a:off x="629842" y="1878806"/>
            <a:ext cx="3868340"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a:p>
        </p:txBody>
      </p:sp>
      <p:sp>
        <p:nvSpPr>
          <p:cNvPr id="6" name="Content Placeholder 5"/>
          <p:cNvSpPr>
            <a:spLocks noGrp="1"/>
          </p:cNvSpPr>
          <p:nvPr>
            <p:ph sz="quarter" idx="4"/>
          </p:nvPr>
        </p:nvSpPr>
        <p:spPr>
          <a:xfrm>
            <a:off x="4629150" y="1878806"/>
            <a:ext cx="3887391"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0F5EC011-0DA0-DB45-996E-85C7F379AB45}" type="slidenum">
              <a:rPr lang="en-US" smtClean="0"/>
              <a:t>‹#›</a:t>
            </a:fld>
            <a:endParaRPr lang="en-US"/>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1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0930E96-9F1D-4749-BDBF-344ADF8F90F9}" type="datetimeFigureOut">
              <a:rPr lang="en-US" smtClean="0"/>
              <a:t>11/30/21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5EC011-0DA0-DB45-996E-85C7F379AB45}" type="slidenum">
              <a:rPr lang="en-US" smtClean="0"/>
              <a:t>‹#›</a:t>
            </a:fld>
            <a:endParaRPr lang="en-US"/>
          </a:p>
        </p:txBody>
      </p:sp>
    </p:spTree>
    <p:extLst>
      <p:ext uri="{BB962C8B-B14F-4D97-AF65-F5344CB8AC3E}">
        <p14:creationId xmlns:p14="http://schemas.microsoft.com/office/powerpoint/2010/main" val="1848561185"/>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77" r:id="rId3"/>
    <p:sldLayoutId id="2147483676" r:id="rId4"/>
    <p:sldLayoutId id="2147483662" r:id="rId5"/>
    <p:sldLayoutId id="2147483664" r:id="rId6"/>
    <p:sldLayoutId id="2147483672" r:id="rId7"/>
    <p:sldLayoutId id="2147483675" r:id="rId8"/>
    <p:sldLayoutId id="2147483665" r:id="rId9"/>
    <p:sldLayoutId id="2147483666" r:id="rId10"/>
    <p:sldLayoutId id="2147483671" r:id="rId11"/>
    <p:sldLayoutId id="2147483667" r:id="rId12"/>
    <p:sldLayoutId id="2147483670" r:id="rId13"/>
    <p:sldLayoutId id="2147483668" r:id="rId14"/>
    <p:sldLayoutId id="2147483673" r:id="rId15"/>
    <p:sldLayoutId id="2147483669" r:id="rId16"/>
    <p:sldLayoutId id="2147483678" r:id="rId17"/>
    <p:sldLayoutId id="2147483674" r:id="rId18"/>
    <p:sldLayoutId id="2147483680" r:id="rId19"/>
  </p:sldLayoutIdLst>
  <p:txStyles>
    <p:titleStyle>
      <a:lvl1pPr algn="l" defTabSz="6858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jpeg"/><Relationship Id="rId1" Type="http://schemas.openxmlformats.org/officeDocument/2006/relationships/slideLayout" Target="../slideLayouts/slideLayout3.xml"/><Relationship Id="rId5" Type="http://schemas.openxmlformats.org/officeDocument/2006/relationships/image" Target="../media/image28.gif"/><Relationship Id="rId4" Type="http://schemas.openxmlformats.org/officeDocument/2006/relationships/image" Target="../media/image27.gif"/></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rikdifos/credit-card-approval-prediction"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indoor, close&#10;&#10;Description automatically generated">
            <a:extLst>
              <a:ext uri="{FF2B5EF4-FFF2-40B4-BE49-F238E27FC236}">
                <a16:creationId xmlns:a16="http://schemas.microsoft.com/office/drawing/2014/main" id="{5535B35F-3B73-2148-AAA7-B5047E7C61A1}"/>
              </a:ext>
            </a:extLst>
          </p:cNvPr>
          <p:cNvPicPr>
            <a:picLocks noChangeAspect="1"/>
          </p:cNvPicPr>
          <p:nvPr/>
        </p:nvPicPr>
        <p:blipFill rotWithShape="1">
          <a:blip r:embed="rId2"/>
          <a:srcRect l="6236" r="-2" b="-2"/>
          <a:stretch/>
        </p:blipFill>
        <p:spPr>
          <a:xfrm>
            <a:off x="1891767" y="10"/>
            <a:ext cx="7252231" cy="51434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C6DCE-5506-AE49-9AA5-4EB0B2528574}"/>
              </a:ext>
            </a:extLst>
          </p:cNvPr>
          <p:cNvSpPr>
            <a:spLocks noGrp="1"/>
          </p:cNvSpPr>
          <p:nvPr>
            <p:ph type="title"/>
          </p:nvPr>
        </p:nvSpPr>
        <p:spPr>
          <a:xfrm>
            <a:off x="0" y="0"/>
            <a:ext cx="8767482" cy="1030941"/>
          </a:xfrm>
        </p:spPr>
        <p:txBody>
          <a:bodyPr vert="horz" lIns="91440" tIns="45720" rIns="91440" bIns="45720" rtlCol="0" anchor="ctr">
            <a:normAutofit fontScale="90000"/>
          </a:bodyPr>
          <a:lstStyle/>
          <a:p>
            <a:pPr defTabSz="914400"/>
            <a:br>
              <a:rPr lang="en-US" sz="800">
                <a:solidFill>
                  <a:schemeClr val="tx1"/>
                </a:solidFill>
                <a:latin typeface="+mj-lt"/>
                <a:cs typeface="+mj-cs"/>
              </a:rPr>
            </a:br>
            <a:br>
              <a:rPr lang="en-US" sz="800">
                <a:solidFill>
                  <a:schemeClr val="tx1"/>
                </a:solidFill>
                <a:latin typeface="+mj-lt"/>
                <a:cs typeface="+mj-cs"/>
              </a:rPr>
            </a:br>
            <a:br>
              <a:rPr lang="en-US" sz="800">
                <a:solidFill>
                  <a:schemeClr val="tx1"/>
                </a:solidFill>
                <a:latin typeface="+mj-lt"/>
                <a:cs typeface="+mj-cs"/>
              </a:rPr>
            </a:br>
            <a:br>
              <a:rPr lang="en-US" sz="800">
                <a:solidFill>
                  <a:schemeClr val="tx1"/>
                </a:solidFill>
                <a:latin typeface="+mj-lt"/>
                <a:cs typeface="+mj-cs"/>
              </a:rPr>
            </a:br>
            <a:br>
              <a:rPr lang="en-US" sz="800">
                <a:solidFill>
                  <a:schemeClr val="tx1"/>
                </a:solidFill>
                <a:latin typeface="+mj-lt"/>
                <a:cs typeface="+mj-cs"/>
              </a:rPr>
            </a:br>
            <a:br>
              <a:rPr lang="en-US" sz="800">
                <a:solidFill>
                  <a:schemeClr val="tx1"/>
                </a:solidFill>
                <a:latin typeface="+mj-lt"/>
                <a:cs typeface="+mj-cs"/>
              </a:rPr>
            </a:br>
            <a:br>
              <a:rPr lang="en-US" sz="800">
                <a:solidFill>
                  <a:schemeClr val="tx1"/>
                </a:solidFill>
                <a:latin typeface="+mj-lt"/>
                <a:cs typeface="+mj-cs"/>
              </a:rPr>
            </a:br>
            <a:br>
              <a:rPr lang="en-US" sz="800" b="1">
                <a:solidFill>
                  <a:schemeClr val="tx1"/>
                </a:solidFill>
                <a:effectLst/>
                <a:latin typeface="+mj-lt"/>
                <a:cs typeface="+mj-cs"/>
              </a:rPr>
            </a:br>
            <a:r>
              <a:rPr lang="en-US" sz="800" b="1">
                <a:solidFill>
                  <a:schemeClr val="tx1"/>
                </a:solidFill>
                <a:effectLst/>
                <a:latin typeface="+mj-lt"/>
                <a:cs typeface="+mj-cs"/>
              </a:rPr>
              <a:t>	</a:t>
            </a:r>
            <a:r>
              <a:rPr lang="en-US" sz="4000">
                <a:solidFill>
                  <a:schemeClr val="tx1"/>
                </a:solidFill>
              </a:rPr>
              <a:t> </a:t>
            </a:r>
            <a:r>
              <a:rPr lang="en-US" sz="4000">
                <a:solidFill>
                  <a:srgbClr val="00D200"/>
                </a:solidFill>
              </a:rPr>
              <a:t>Credit Card Approval Prediction </a:t>
            </a:r>
            <a:r>
              <a:rPr lang="en-US" sz="4000" b="1">
                <a:solidFill>
                  <a:srgbClr val="00D200"/>
                </a:solidFill>
                <a:effectLst/>
              </a:rPr>
              <a:t>				     Group </a:t>
            </a:r>
            <a:r>
              <a:rPr lang="en-US" sz="4000">
                <a:solidFill>
                  <a:srgbClr val="00D200"/>
                </a:solidFill>
              </a:rPr>
              <a:t>4</a:t>
            </a:r>
          </a:p>
        </p:txBody>
      </p:sp>
      <p:sp>
        <p:nvSpPr>
          <p:cNvPr id="4" name="Text Placeholder 3">
            <a:extLst>
              <a:ext uri="{FF2B5EF4-FFF2-40B4-BE49-F238E27FC236}">
                <a16:creationId xmlns:a16="http://schemas.microsoft.com/office/drawing/2014/main" id="{1CA854F3-E1E6-B445-9497-094416CE94BE}"/>
              </a:ext>
            </a:extLst>
          </p:cNvPr>
          <p:cNvSpPr>
            <a:spLocks noGrp="1"/>
          </p:cNvSpPr>
          <p:nvPr>
            <p:ph type="body" idx="11"/>
          </p:nvPr>
        </p:nvSpPr>
        <p:spPr>
          <a:xfrm>
            <a:off x="0" y="2689412"/>
            <a:ext cx="3495291" cy="1943310"/>
          </a:xfrm>
        </p:spPr>
        <p:txBody>
          <a:bodyPr vert="horz" lIns="91440" tIns="45720" rIns="91440" bIns="45720" rtlCol="0">
            <a:normAutofit/>
          </a:bodyPr>
          <a:lstStyle/>
          <a:p>
            <a:pPr defTabSz="914400"/>
            <a:r>
              <a:rPr lang="en-US" sz="1500" b="1">
                <a:solidFill>
                  <a:schemeClr val="tx1"/>
                </a:solidFill>
                <a:latin typeface="+mn-lt"/>
                <a:cs typeface="+mn-cs"/>
              </a:rPr>
              <a:t>Presented By-</a:t>
            </a:r>
          </a:p>
          <a:p>
            <a:pPr defTabSz="914400"/>
            <a:r>
              <a:rPr lang="en-US" sz="1500">
                <a:solidFill>
                  <a:schemeClr val="tx1"/>
                </a:solidFill>
                <a:latin typeface="+mn-lt"/>
                <a:cs typeface="+mn-cs"/>
              </a:rPr>
              <a:t>	Ankita Sharma</a:t>
            </a:r>
          </a:p>
          <a:p>
            <a:pPr defTabSz="914400"/>
            <a:r>
              <a:rPr lang="en-US" sz="1500">
                <a:solidFill>
                  <a:schemeClr val="tx1"/>
                </a:solidFill>
                <a:latin typeface="+mn-lt"/>
                <a:cs typeface="+mn-cs"/>
              </a:rPr>
              <a:t>	Avinash Reddy Kondeti</a:t>
            </a:r>
          </a:p>
          <a:p>
            <a:pPr defTabSz="914400"/>
            <a:r>
              <a:rPr lang="en-US" sz="1500">
                <a:solidFill>
                  <a:schemeClr val="tx1"/>
                </a:solidFill>
                <a:latin typeface="+mn-lt"/>
                <a:cs typeface="+mn-cs"/>
              </a:rPr>
              <a:t>	Nagababu Veganti</a:t>
            </a:r>
          </a:p>
          <a:p>
            <a:pPr defTabSz="914400"/>
            <a:r>
              <a:rPr lang="en-US" sz="1500">
                <a:solidFill>
                  <a:schemeClr val="tx1"/>
                </a:solidFill>
                <a:latin typeface="+mn-lt"/>
                <a:cs typeface="+mn-cs"/>
              </a:rPr>
              <a:t>	Yeshwanth Soma</a:t>
            </a:r>
          </a:p>
          <a:p>
            <a:pPr defTabSz="914400"/>
            <a:r>
              <a:rPr lang="en-US" sz="1500">
                <a:solidFill>
                  <a:schemeClr val="tx1"/>
                </a:solidFill>
                <a:latin typeface="+mn-lt"/>
                <a:cs typeface="+mn-cs"/>
              </a:rPr>
              <a:t>	</a:t>
            </a:r>
          </a:p>
          <a:p>
            <a:pPr indent="-228600" defTabSz="914400">
              <a:buFont typeface="Arial" panose="020B0604020202020204" pitchFamily="34" charset="0"/>
              <a:buChar char="•"/>
            </a:pPr>
            <a:endParaRPr lang="en-US" sz="1500">
              <a:solidFill>
                <a:schemeClr val="tx1"/>
              </a:solidFill>
              <a:latin typeface="+mn-lt"/>
              <a:cs typeface="+mn-cs"/>
            </a:endParaRPr>
          </a:p>
          <a:p>
            <a:pPr indent="-228600" defTabSz="914400">
              <a:buFont typeface="Arial" panose="020B0604020202020204" pitchFamily="34" charset="0"/>
              <a:buChar char="•"/>
            </a:pPr>
            <a:endParaRPr lang="en-US" sz="1500">
              <a:solidFill>
                <a:schemeClr val="tx1"/>
              </a:solidFill>
              <a:latin typeface="+mn-lt"/>
              <a:cs typeface="+mn-cs"/>
            </a:endParaRPr>
          </a:p>
        </p:txBody>
      </p:sp>
    </p:spTree>
    <p:extLst>
      <p:ext uri="{BB962C8B-B14F-4D97-AF65-F5344CB8AC3E}">
        <p14:creationId xmlns:p14="http://schemas.microsoft.com/office/powerpoint/2010/main" val="1078244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12558-72CB-C145-9F0B-79017EDDBE13}"/>
              </a:ext>
            </a:extLst>
          </p:cNvPr>
          <p:cNvSpPr>
            <a:spLocks noGrp="1"/>
          </p:cNvSpPr>
          <p:nvPr>
            <p:ph type="title"/>
          </p:nvPr>
        </p:nvSpPr>
        <p:spPr>
          <a:xfrm>
            <a:off x="473202" y="377190"/>
            <a:ext cx="2564892" cy="1097280"/>
          </a:xfrm>
        </p:spPr>
        <p:txBody>
          <a:bodyPr anchor="ctr">
            <a:normAutofit/>
          </a:bodyPr>
          <a:lstStyle/>
          <a:p>
            <a:r>
              <a:rPr lang="en-US" sz="3600"/>
              <a:t>Feature Selection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74619" y="918972"/>
            <a:ext cx="1165860" cy="13716"/>
          </a:xfrm>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 name="connsiteX0" fmla="*/ 0 w 1165860"/>
              <a:gd name="connsiteY0" fmla="*/ 0 h 13716"/>
              <a:gd name="connsiteX1" fmla="*/ 571271 w 1165860"/>
              <a:gd name="connsiteY1" fmla="*/ 0 h 13716"/>
              <a:gd name="connsiteX2" fmla="*/ 1165860 w 1165860"/>
              <a:gd name="connsiteY2" fmla="*/ 0 h 13716"/>
              <a:gd name="connsiteX3" fmla="*/ 1165860 w 1165860"/>
              <a:gd name="connsiteY3" fmla="*/ 13716 h 13716"/>
              <a:gd name="connsiteX4" fmla="*/ 582930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2513" y="-11573"/>
                  <a:pt x="293236" y="13784"/>
                  <a:pt x="606247" y="0"/>
                </a:cubicBezTo>
                <a:cubicBezTo>
                  <a:pt x="918540" y="21259"/>
                  <a:pt x="1045080" y="-115"/>
                  <a:pt x="1165860" y="0"/>
                </a:cubicBezTo>
                <a:cubicBezTo>
                  <a:pt x="1165019" y="4344"/>
                  <a:pt x="1166624" y="8943"/>
                  <a:pt x="1165860" y="13716"/>
                </a:cubicBezTo>
                <a:cubicBezTo>
                  <a:pt x="946700" y="12426"/>
                  <a:pt x="749200" y="55216"/>
                  <a:pt x="594589" y="13716"/>
                </a:cubicBezTo>
                <a:cubicBezTo>
                  <a:pt x="456803" y="27350"/>
                  <a:pt x="127892" y="32293"/>
                  <a:pt x="0" y="13716"/>
                </a:cubicBezTo>
                <a:cubicBezTo>
                  <a:pt x="333" y="7342"/>
                  <a:pt x="-50" y="3958"/>
                  <a:pt x="0" y="0"/>
                </a:cubicBezTo>
                <a:close/>
              </a:path>
              <a:path w="1165860" h="13716" stroke="0" extrusionOk="0">
                <a:moveTo>
                  <a:pt x="0" y="0"/>
                </a:moveTo>
                <a:cubicBezTo>
                  <a:pt x="167350" y="-3293"/>
                  <a:pt x="437486" y="-21181"/>
                  <a:pt x="571271" y="0"/>
                </a:cubicBezTo>
                <a:cubicBezTo>
                  <a:pt x="682336" y="18030"/>
                  <a:pt x="900098" y="-64409"/>
                  <a:pt x="1165860" y="0"/>
                </a:cubicBezTo>
                <a:cubicBezTo>
                  <a:pt x="1165765" y="6724"/>
                  <a:pt x="1165823" y="9557"/>
                  <a:pt x="1165860" y="13716"/>
                </a:cubicBezTo>
                <a:cubicBezTo>
                  <a:pt x="972168" y="33850"/>
                  <a:pt x="797113" y="36398"/>
                  <a:pt x="582930" y="13716"/>
                </a:cubicBezTo>
                <a:cubicBezTo>
                  <a:pt x="375326" y="35428"/>
                  <a:pt x="253285" y="24936"/>
                  <a:pt x="0" y="13716"/>
                </a:cubicBezTo>
                <a:cubicBezTo>
                  <a:pt x="416" y="7935"/>
                  <a:pt x="-303" y="5797"/>
                  <a:pt x="0" y="0"/>
                </a:cubicBezTo>
                <a:close/>
              </a:path>
              <a:path w="1165860" h="13716" fill="none" stroke="0" extrusionOk="0">
                <a:moveTo>
                  <a:pt x="0" y="0"/>
                </a:moveTo>
                <a:cubicBezTo>
                  <a:pt x="141691" y="-9407"/>
                  <a:pt x="290986" y="-3815"/>
                  <a:pt x="606247" y="0"/>
                </a:cubicBezTo>
                <a:cubicBezTo>
                  <a:pt x="921700" y="15825"/>
                  <a:pt x="1020734" y="-3786"/>
                  <a:pt x="1165860" y="0"/>
                </a:cubicBezTo>
                <a:cubicBezTo>
                  <a:pt x="1164964" y="5033"/>
                  <a:pt x="1165847" y="9200"/>
                  <a:pt x="1165860" y="13716"/>
                </a:cubicBezTo>
                <a:cubicBezTo>
                  <a:pt x="917161" y="-9135"/>
                  <a:pt x="771575" y="33167"/>
                  <a:pt x="594589" y="13716"/>
                </a:cubicBezTo>
                <a:cubicBezTo>
                  <a:pt x="470947" y="9820"/>
                  <a:pt x="122508" y="15185"/>
                  <a:pt x="0" y="13716"/>
                </a:cubicBezTo>
                <a:cubicBezTo>
                  <a:pt x="-660" y="7426"/>
                  <a:pt x="-250" y="453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4196" y="4475"/>
                          <a:pt x="311417" y="-11483"/>
                          <a:pt x="606247" y="0"/>
                        </a:cubicBezTo>
                        <a:cubicBezTo>
                          <a:pt x="901077" y="11483"/>
                          <a:pt x="1028750" y="-4041"/>
                          <a:pt x="1165860" y="0"/>
                        </a:cubicBezTo>
                        <a:cubicBezTo>
                          <a:pt x="1165578" y="4434"/>
                          <a:pt x="1165988" y="8423"/>
                          <a:pt x="1165860" y="13716"/>
                        </a:cubicBezTo>
                        <a:cubicBezTo>
                          <a:pt x="940964" y="3888"/>
                          <a:pt x="745886" y="20893"/>
                          <a:pt x="594589" y="13716"/>
                        </a:cubicBezTo>
                        <a:cubicBezTo>
                          <a:pt x="443292" y="6539"/>
                          <a:pt x="119306" y="21776"/>
                          <a:pt x="0" y="13716"/>
                        </a:cubicBezTo>
                        <a:cubicBezTo>
                          <a:pt x="103" y="7543"/>
                          <a:pt x="-154" y="4446"/>
                          <a:pt x="0" y="0"/>
                        </a:cubicBezTo>
                        <a:close/>
                      </a:path>
                      <a:path w="1165860" h="13716" stroke="0" extrusionOk="0">
                        <a:moveTo>
                          <a:pt x="0" y="0"/>
                        </a:moveTo>
                        <a:cubicBezTo>
                          <a:pt x="199755" y="-8614"/>
                          <a:pt x="439971" y="-19466"/>
                          <a:pt x="571271" y="0"/>
                        </a:cubicBezTo>
                        <a:cubicBezTo>
                          <a:pt x="702571" y="19466"/>
                          <a:pt x="922660" y="-18418"/>
                          <a:pt x="1165860" y="0"/>
                        </a:cubicBezTo>
                        <a:cubicBezTo>
                          <a:pt x="1165756" y="6849"/>
                          <a:pt x="1166068" y="9414"/>
                          <a:pt x="1165860" y="13716"/>
                        </a:cubicBezTo>
                        <a:cubicBezTo>
                          <a:pt x="981594" y="16996"/>
                          <a:pt x="788922" y="30312"/>
                          <a:pt x="582930" y="13716"/>
                        </a:cubicBezTo>
                        <a:cubicBezTo>
                          <a:pt x="376938" y="-2880"/>
                          <a:pt x="227474" y="40246"/>
                          <a:pt x="0" y="13716"/>
                        </a:cubicBezTo>
                        <a:cubicBezTo>
                          <a:pt x="469" y="7851"/>
                          <a:pt x="200" y="577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8">
            <a:extLst>
              <a:ext uri="{FF2B5EF4-FFF2-40B4-BE49-F238E27FC236}">
                <a16:creationId xmlns:a16="http://schemas.microsoft.com/office/drawing/2014/main" id="{277C047F-8520-4F47-987F-A67A88BA4554}"/>
              </a:ext>
            </a:extLst>
          </p:cNvPr>
          <p:cNvSpPr>
            <a:spLocks noGrp="1"/>
          </p:cNvSpPr>
          <p:nvPr>
            <p:ph idx="1"/>
          </p:nvPr>
        </p:nvSpPr>
        <p:spPr>
          <a:xfrm>
            <a:off x="3490721" y="377190"/>
            <a:ext cx="5170932" cy="1097280"/>
          </a:xfrm>
        </p:spPr>
        <p:txBody>
          <a:bodyPr anchor="ctr">
            <a:normAutofit fontScale="92500" lnSpcReduction="20000"/>
          </a:bodyPr>
          <a:lstStyle/>
          <a:p>
            <a:r>
              <a:rPr lang="en-US" sz="1700">
                <a:latin typeface="Arial"/>
                <a:cs typeface="Arial"/>
              </a:rPr>
              <a:t>We  have constructed 2 Assemblers each assembler as different features that will be passed to model.</a:t>
            </a:r>
          </a:p>
          <a:p>
            <a:r>
              <a:rPr lang="en-US" sz="1700">
                <a:latin typeface="Arial"/>
                <a:cs typeface="Arial"/>
              </a:rPr>
              <a:t>The reason we added two assemblers is to validate if there is any significant impact on model performance by reducing the features.</a:t>
            </a:r>
            <a:endParaRPr lang="en-US" sz="1700"/>
          </a:p>
        </p:txBody>
      </p:sp>
      <p:pic>
        <p:nvPicPr>
          <p:cNvPr id="5" name="Content Placeholder 4" descr="Graphical user interface, text, application, Teams&#10;&#10;Description automatically generated">
            <a:extLst>
              <a:ext uri="{FF2B5EF4-FFF2-40B4-BE49-F238E27FC236}">
                <a16:creationId xmlns:a16="http://schemas.microsoft.com/office/drawing/2014/main" id="{8EF6B2C3-2C8F-AC46-97B6-3728CA5B2B8D}"/>
              </a:ext>
            </a:extLst>
          </p:cNvPr>
          <p:cNvPicPr>
            <a:picLocks noChangeAspect="1"/>
          </p:cNvPicPr>
          <p:nvPr/>
        </p:nvPicPr>
        <p:blipFill>
          <a:blip r:embed="rId2"/>
          <a:stretch>
            <a:fillRect/>
          </a:stretch>
        </p:blipFill>
        <p:spPr>
          <a:xfrm>
            <a:off x="1322058" y="1718202"/>
            <a:ext cx="6490740" cy="2969514"/>
          </a:xfrm>
          <a:prstGeom prst="rect">
            <a:avLst/>
          </a:prstGeom>
        </p:spPr>
      </p:pic>
    </p:spTree>
    <p:extLst>
      <p:ext uri="{BB962C8B-B14F-4D97-AF65-F5344CB8AC3E}">
        <p14:creationId xmlns:p14="http://schemas.microsoft.com/office/powerpoint/2010/main" val="4134509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B02098-E093-3341-9909-BC885484E863}"/>
              </a:ext>
            </a:extLst>
          </p:cNvPr>
          <p:cNvSpPr>
            <a:spLocks noGrp="1"/>
          </p:cNvSpPr>
          <p:nvPr>
            <p:ph type="title"/>
          </p:nvPr>
        </p:nvSpPr>
        <p:spPr>
          <a:xfrm>
            <a:off x="473202" y="480060"/>
            <a:ext cx="3614166" cy="1110996"/>
          </a:xfrm>
        </p:spPr>
        <p:txBody>
          <a:bodyPr anchor="b">
            <a:normAutofit/>
          </a:bodyPr>
          <a:lstStyle/>
          <a:p>
            <a:r>
              <a:rPr lang="en-US" sz="3500"/>
              <a:t>Models Implemented</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779651"/>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AEB615-C2C7-8848-B6F0-C2CF3201B985}"/>
              </a:ext>
            </a:extLst>
          </p:cNvPr>
          <p:cNvSpPr>
            <a:spLocks noGrp="1"/>
          </p:cNvSpPr>
          <p:nvPr>
            <p:ph idx="1"/>
          </p:nvPr>
        </p:nvSpPr>
        <p:spPr>
          <a:xfrm>
            <a:off x="473202" y="1995678"/>
            <a:ext cx="3614166" cy="2660904"/>
          </a:xfrm>
        </p:spPr>
        <p:txBody>
          <a:bodyPr anchor="t">
            <a:normAutofit/>
          </a:bodyPr>
          <a:lstStyle/>
          <a:p>
            <a:r>
              <a:rPr lang="en-US" sz="1700"/>
              <a:t>Random forest</a:t>
            </a:r>
          </a:p>
          <a:p>
            <a:r>
              <a:rPr lang="en-US" sz="1700"/>
              <a:t>Multilayer Perceptron Classifier</a:t>
            </a:r>
          </a:p>
          <a:p>
            <a:r>
              <a:rPr lang="en-US" sz="1700"/>
              <a:t>Gradient-Boosted Tree Regression</a:t>
            </a:r>
          </a:p>
          <a:p>
            <a:r>
              <a:rPr lang="en-US" sz="1700"/>
              <a:t>Logistic Regression</a:t>
            </a:r>
          </a:p>
          <a:p>
            <a:r>
              <a:rPr lang="en-US" sz="1700"/>
              <a:t>Linear Support Vector Classifier</a:t>
            </a:r>
          </a:p>
          <a:p>
            <a:endParaRPr lang="en-US" sz="1700"/>
          </a:p>
          <a:p>
            <a:endParaRPr lang="en-US" sz="1700"/>
          </a:p>
        </p:txBody>
      </p:sp>
      <p:pic>
        <p:nvPicPr>
          <p:cNvPr id="5" name="Picture 4" descr="Diagram&#10;&#10;Description automatically generated">
            <a:extLst>
              <a:ext uri="{FF2B5EF4-FFF2-40B4-BE49-F238E27FC236}">
                <a16:creationId xmlns:a16="http://schemas.microsoft.com/office/drawing/2014/main" id="{46C433BD-FB0D-F74E-A1F2-AB3538F5D168}"/>
              </a:ext>
            </a:extLst>
          </p:cNvPr>
          <p:cNvPicPr>
            <a:picLocks noChangeAspect="1"/>
          </p:cNvPicPr>
          <p:nvPr/>
        </p:nvPicPr>
        <p:blipFill>
          <a:blip r:embed="rId2"/>
          <a:stretch>
            <a:fillRect/>
          </a:stretch>
        </p:blipFill>
        <p:spPr>
          <a:xfrm>
            <a:off x="4785941" y="480060"/>
            <a:ext cx="3670915" cy="4183380"/>
          </a:xfrm>
          <a:prstGeom prst="rect">
            <a:avLst/>
          </a:prstGeom>
        </p:spPr>
      </p:pic>
    </p:spTree>
    <p:extLst>
      <p:ext uri="{BB962C8B-B14F-4D97-AF65-F5344CB8AC3E}">
        <p14:creationId xmlns:p14="http://schemas.microsoft.com/office/powerpoint/2010/main" val="1077257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F3A86-2B22-7641-8E5B-3906A0A0AF60}"/>
              </a:ext>
            </a:extLst>
          </p:cNvPr>
          <p:cNvSpPr>
            <a:spLocks noGrp="1"/>
          </p:cNvSpPr>
          <p:nvPr>
            <p:ph type="title"/>
          </p:nvPr>
        </p:nvSpPr>
        <p:spPr>
          <a:xfrm>
            <a:off x="442170" y="642135"/>
            <a:ext cx="3420438" cy="846051"/>
          </a:xfrm>
        </p:spPr>
        <p:txBody>
          <a:bodyPr anchor="ctr">
            <a:normAutofit/>
          </a:bodyPr>
          <a:lstStyle/>
          <a:p>
            <a:r>
              <a:rPr lang="en-US" sz="2600"/>
              <a:t>Random forest Algorithm</a:t>
            </a:r>
          </a:p>
        </p:txBody>
      </p:sp>
      <p:grpSp>
        <p:nvGrpSpPr>
          <p:cNvPr id="27" name="Group 2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12613"/>
            <a:ext cx="266396" cy="505095"/>
            <a:chOff x="0" y="823811"/>
            <a:chExt cx="355196" cy="673460"/>
          </a:xfrm>
        </p:grpSpPr>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1567926"/>
            <a:ext cx="322326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965840-E3D7-C844-AF7A-47858A74EDD3}"/>
              </a:ext>
            </a:extLst>
          </p:cNvPr>
          <p:cNvSpPr>
            <a:spLocks noGrp="1"/>
          </p:cNvSpPr>
          <p:nvPr>
            <p:ph idx="1"/>
          </p:nvPr>
        </p:nvSpPr>
        <p:spPr>
          <a:xfrm>
            <a:off x="443039" y="2014856"/>
            <a:ext cx="3419569" cy="2717711"/>
          </a:xfrm>
        </p:spPr>
        <p:txBody>
          <a:bodyPr anchor="ctr">
            <a:normAutofit lnSpcReduction="10000"/>
          </a:bodyPr>
          <a:lstStyle/>
          <a:p>
            <a:r>
              <a:rPr lang="en-US" sz="1500">
                <a:latin typeface="Arial"/>
                <a:cs typeface="Arial"/>
              </a:rPr>
              <a:t>Random forest is a supervised machine learning algorithm that is constructed from decision tree algorithm</a:t>
            </a:r>
            <a:endParaRPr lang="en-US" err="1">
              <a:latin typeface="Arial"/>
              <a:cs typeface="Arial"/>
            </a:endParaRPr>
          </a:p>
          <a:p>
            <a:r>
              <a:rPr lang="en-US" sz="1500">
                <a:latin typeface="Arial"/>
                <a:cs typeface="Arial"/>
              </a:rPr>
              <a:t>It utilizes ensemble learning that is a technique that combines many classifiers to provide solution to complex problem</a:t>
            </a:r>
          </a:p>
          <a:p>
            <a:r>
              <a:rPr lang="en-US" sz="1500">
                <a:latin typeface="Arial"/>
                <a:cs typeface="Arial"/>
              </a:rPr>
              <a:t>This algorithm establishes the outcome based on the prediction of the decision trees. It predicts by taking the mean of the output of various trees.</a:t>
            </a:r>
          </a:p>
          <a:p>
            <a:endParaRPr lang="en-US">
              <a:latin typeface="Arial"/>
              <a:cs typeface="Arial"/>
            </a:endParaRPr>
          </a:p>
        </p:txBody>
      </p:sp>
      <p:sp>
        <p:nvSpPr>
          <p:cNvPr id="33" name="Rectangle 3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85389"/>
            <a:ext cx="4507025" cy="437593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5E2F9513-92B0-F041-A13C-733DD725A816}"/>
              </a:ext>
            </a:extLst>
          </p:cNvPr>
          <p:cNvPicPr>
            <a:picLocks noChangeAspect="1"/>
          </p:cNvPicPr>
          <p:nvPr/>
        </p:nvPicPr>
        <p:blipFill rotWithShape="1">
          <a:blip r:embed="rId2"/>
          <a:srcRect l="2513" r="5676"/>
          <a:stretch/>
        </p:blipFill>
        <p:spPr>
          <a:xfrm>
            <a:off x="4483341" y="599514"/>
            <a:ext cx="4069057" cy="3944472"/>
          </a:xfrm>
          <a:prstGeom prst="rect">
            <a:avLst/>
          </a:prstGeom>
        </p:spPr>
      </p:pic>
    </p:spTree>
    <p:extLst>
      <p:ext uri="{BB962C8B-B14F-4D97-AF65-F5344CB8AC3E}">
        <p14:creationId xmlns:p14="http://schemas.microsoft.com/office/powerpoint/2010/main" val="27208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A0890A-4BD2-7949-99E2-9D4FAE09843E}"/>
              </a:ext>
            </a:extLst>
          </p:cNvPr>
          <p:cNvSpPr>
            <a:spLocks noGrp="1"/>
          </p:cNvSpPr>
          <p:nvPr>
            <p:ph type="title"/>
          </p:nvPr>
        </p:nvSpPr>
        <p:spPr>
          <a:xfrm>
            <a:off x="473202" y="342900"/>
            <a:ext cx="3257550" cy="1447038"/>
          </a:xfrm>
        </p:spPr>
        <p:txBody>
          <a:bodyPr anchor="ctr">
            <a:normAutofit/>
          </a:bodyPr>
          <a:lstStyle/>
          <a:p>
            <a:r>
              <a:rPr lang="en-US" sz="3100"/>
              <a:t>Random forest Algorithm Code:</a:t>
            </a:r>
          </a:p>
        </p:txBody>
      </p:sp>
      <p:sp>
        <p:nvSpPr>
          <p:cNvPr id="2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53561" y="1059561"/>
            <a:ext cx="1165860" cy="13716"/>
          </a:xfrm>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 name="connsiteX0" fmla="*/ 0 w 1165860"/>
              <a:gd name="connsiteY0" fmla="*/ 0 h 13716"/>
              <a:gd name="connsiteX1" fmla="*/ 571271 w 1165860"/>
              <a:gd name="connsiteY1" fmla="*/ 0 h 13716"/>
              <a:gd name="connsiteX2" fmla="*/ 1165860 w 1165860"/>
              <a:gd name="connsiteY2" fmla="*/ 0 h 13716"/>
              <a:gd name="connsiteX3" fmla="*/ 1165860 w 1165860"/>
              <a:gd name="connsiteY3" fmla="*/ 13716 h 13716"/>
              <a:gd name="connsiteX4" fmla="*/ 582930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2513" y="-11573"/>
                  <a:pt x="293236" y="13784"/>
                  <a:pt x="606247" y="0"/>
                </a:cubicBezTo>
                <a:cubicBezTo>
                  <a:pt x="918540" y="21259"/>
                  <a:pt x="1045080" y="-115"/>
                  <a:pt x="1165860" y="0"/>
                </a:cubicBezTo>
                <a:cubicBezTo>
                  <a:pt x="1165019" y="4344"/>
                  <a:pt x="1166624" y="8943"/>
                  <a:pt x="1165860" y="13716"/>
                </a:cubicBezTo>
                <a:cubicBezTo>
                  <a:pt x="946700" y="12426"/>
                  <a:pt x="749200" y="55216"/>
                  <a:pt x="594589" y="13716"/>
                </a:cubicBezTo>
                <a:cubicBezTo>
                  <a:pt x="456803" y="27350"/>
                  <a:pt x="127892" y="32293"/>
                  <a:pt x="0" y="13716"/>
                </a:cubicBezTo>
                <a:cubicBezTo>
                  <a:pt x="333" y="7342"/>
                  <a:pt x="-50" y="3958"/>
                  <a:pt x="0" y="0"/>
                </a:cubicBezTo>
                <a:close/>
              </a:path>
              <a:path w="1165860" h="13716" stroke="0" extrusionOk="0">
                <a:moveTo>
                  <a:pt x="0" y="0"/>
                </a:moveTo>
                <a:cubicBezTo>
                  <a:pt x="167350" y="-3293"/>
                  <a:pt x="437486" y="-21181"/>
                  <a:pt x="571271" y="0"/>
                </a:cubicBezTo>
                <a:cubicBezTo>
                  <a:pt x="682336" y="18030"/>
                  <a:pt x="900098" y="-64409"/>
                  <a:pt x="1165860" y="0"/>
                </a:cubicBezTo>
                <a:cubicBezTo>
                  <a:pt x="1165765" y="6724"/>
                  <a:pt x="1165823" y="9557"/>
                  <a:pt x="1165860" y="13716"/>
                </a:cubicBezTo>
                <a:cubicBezTo>
                  <a:pt x="972168" y="33850"/>
                  <a:pt x="797113" y="36398"/>
                  <a:pt x="582930" y="13716"/>
                </a:cubicBezTo>
                <a:cubicBezTo>
                  <a:pt x="375326" y="35428"/>
                  <a:pt x="253285" y="24936"/>
                  <a:pt x="0" y="13716"/>
                </a:cubicBezTo>
                <a:cubicBezTo>
                  <a:pt x="416" y="7935"/>
                  <a:pt x="-303" y="5797"/>
                  <a:pt x="0" y="0"/>
                </a:cubicBezTo>
                <a:close/>
              </a:path>
              <a:path w="1165860" h="13716" fill="none" stroke="0" extrusionOk="0">
                <a:moveTo>
                  <a:pt x="0" y="0"/>
                </a:moveTo>
                <a:cubicBezTo>
                  <a:pt x="141691" y="-9407"/>
                  <a:pt x="290986" y="-3815"/>
                  <a:pt x="606247" y="0"/>
                </a:cubicBezTo>
                <a:cubicBezTo>
                  <a:pt x="921700" y="15825"/>
                  <a:pt x="1020734" y="-3786"/>
                  <a:pt x="1165860" y="0"/>
                </a:cubicBezTo>
                <a:cubicBezTo>
                  <a:pt x="1164964" y="5033"/>
                  <a:pt x="1165847" y="9200"/>
                  <a:pt x="1165860" y="13716"/>
                </a:cubicBezTo>
                <a:cubicBezTo>
                  <a:pt x="917161" y="-9135"/>
                  <a:pt x="771575" y="33167"/>
                  <a:pt x="594589" y="13716"/>
                </a:cubicBezTo>
                <a:cubicBezTo>
                  <a:pt x="470947" y="9820"/>
                  <a:pt x="122508" y="15185"/>
                  <a:pt x="0" y="13716"/>
                </a:cubicBezTo>
                <a:cubicBezTo>
                  <a:pt x="-660" y="7426"/>
                  <a:pt x="-250" y="453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4196" y="4475"/>
                          <a:pt x="311417" y="-11483"/>
                          <a:pt x="606247" y="0"/>
                        </a:cubicBezTo>
                        <a:cubicBezTo>
                          <a:pt x="901077" y="11483"/>
                          <a:pt x="1028750" y="-4041"/>
                          <a:pt x="1165860" y="0"/>
                        </a:cubicBezTo>
                        <a:cubicBezTo>
                          <a:pt x="1165578" y="4434"/>
                          <a:pt x="1165988" y="8423"/>
                          <a:pt x="1165860" y="13716"/>
                        </a:cubicBezTo>
                        <a:cubicBezTo>
                          <a:pt x="940964" y="3888"/>
                          <a:pt x="745886" y="20893"/>
                          <a:pt x="594589" y="13716"/>
                        </a:cubicBezTo>
                        <a:cubicBezTo>
                          <a:pt x="443292" y="6539"/>
                          <a:pt x="119306" y="21776"/>
                          <a:pt x="0" y="13716"/>
                        </a:cubicBezTo>
                        <a:cubicBezTo>
                          <a:pt x="103" y="7543"/>
                          <a:pt x="-154" y="4446"/>
                          <a:pt x="0" y="0"/>
                        </a:cubicBezTo>
                        <a:close/>
                      </a:path>
                      <a:path w="1165860" h="13716" stroke="0" extrusionOk="0">
                        <a:moveTo>
                          <a:pt x="0" y="0"/>
                        </a:moveTo>
                        <a:cubicBezTo>
                          <a:pt x="199755" y="-8614"/>
                          <a:pt x="439971" y="-19466"/>
                          <a:pt x="571271" y="0"/>
                        </a:cubicBezTo>
                        <a:cubicBezTo>
                          <a:pt x="702571" y="19466"/>
                          <a:pt x="922660" y="-18418"/>
                          <a:pt x="1165860" y="0"/>
                        </a:cubicBezTo>
                        <a:cubicBezTo>
                          <a:pt x="1165756" y="6849"/>
                          <a:pt x="1166068" y="9414"/>
                          <a:pt x="1165860" y="13716"/>
                        </a:cubicBezTo>
                        <a:cubicBezTo>
                          <a:pt x="981594" y="16996"/>
                          <a:pt x="788922" y="30312"/>
                          <a:pt x="582930" y="13716"/>
                        </a:cubicBezTo>
                        <a:cubicBezTo>
                          <a:pt x="376938" y="-2880"/>
                          <a:pt x="227474" y="40246"/>
                          <a:pt x="0" y="13716"/>
                        </a:cubicBezTo>
                        <a:cubicBezTo>
                          <a:pt x="469" y="7851"/>
                          <a:pt x="200" y="577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2">
            <a:extLst>
              <a:ext uri="{FF2B5EF4-FFF2-40B4-BE49-F238E27FC236}">
                <a16:creationId xmlns:a16="http://schemas.microsoft.com/office/drawing/2014/main" id="{43BDED99-6E46-4BA3-BDBA-6BC605E94DE7}"/>
              </a:ext>
            </a:extLst>
          </p:cNvPr>
          <p:cNvSpPr>
            <a:spLocks noGrp="1"/>
          </p:cNvSpPr>
          <p:nvPr>
            <p:ph idx="1"/>
          </p:nvPr>
        </p:nvSpPr>
        <p:spPr>
          <a:xfrm>
            <a:off x="4155947" y="342900"/>
            <a:ext cx="4505706" cy="1447038"/>
          </a:xfrm>
        </p:spPr>
        <p:txBody>
          <a:bodyPr anchor="ctr">
            <a:normAutofit/>
          </a:bodyPr>
          <a:lstStyle/>
          <a:p>
            <a:r>
              <a:rPr lang="en-US" sz="1700" b="1"/>
              <a:t>Model Performance :</a:t>
            </a:r>
          </a:p>
          <a:p>
            <a:pPr marL="0" indent="0">
              <a:buNone/>
            </a:pPr>
            <a:r>
              <a:rPr lang="en-US" sz="1700"/>
              <a:t>	We achieved an accuracy of 92.2%.</a:t>
            </a:r>
          </a:p>
        </p:txBody>
      </p:sp>
      <p:pic>
        <p:nvPicPr>
          <p:cNvPr id="9" name="Picture 8" descr="Graphical user interface, text, application, email&#10;&#10;Description automatically generated">
            <a:extLst>
              <a:ext uri="{FF2B5EF4-FFF2-40B4-BE49-F238E27FC236}">
                <a16:creationId xmlns:a16="http://schemas.microsoft.com/office/drawing/2014/main" id="{89C9D2C3-16B8-BB4B-AE64-97BDADB55AC6}"/>
              </a:ext>
            </a:extLst>
          </p:cNvPr>
          <p:cNvPicPr>
            <a:picLocks noChangeAspect="1"/>
          </p:cNvPicPr>
          <p:nvPr/>
        </p:nvPicPr>
        <p:blipFill>
          <a:blip r:embed="rId2"/>
          <a:stretch>
            <a:fillRect/>
          </a:stretch>
        </p:blipFill>
        <p:spPr>
          <a:xfrm>
            <a:off x="349758" y="2132837"/>
            <a:ext cx="4101084" cy="2213251"/>
          </a:xfrm>
          <a:prstGeom prst="rect">
            <a:avLst/>
          </a:prstGeom>
        </p:spPr>
      </p:pic>
      <p:pic>
        <p:nvPicPr>
          <p:cNvPr id="5" name="Content Placeholder 4" descr="Graphical user interface, text, application, email&#10;&#10;Description automatically generated">
            <a:extLst>
              <a:ext uri="{FF2B5EF4-FFF2-40B4-BE49-F238E27FC236}">
                <a16:creationId xmlns:a16="http://schemas.microsoft.com/office/drawing/2014/main" id="{08745884-34D7-0040-86F5-42B61E9232FA}"/>
              </a:ext>
            </a:extLst>
          </p:cNvPr>
          <p:cNvPicPr>
            <a:picLocks noChangeAspect="1"/>
          </p:cNvPicPr>
          <p:nvPr/>
        </p:nvPicPr>
        <p:blipFill>
          <a:blip r:embed="rId3"/>
          <a:stretch>
            <a:fillRect/>
          </a:stretch>
        </p:blipFill>
        <p:spPr>
          <a:xfrm>
            <a:off x="4690872" y="2014504"/>
            <a:ext cx="4101084" cy="2213251"/>
          </a:xfrm>
          <a:prstGeom prst="rect">
            <a:avLst/>
          </a:prstGeom>
        </p:spPr>
      </p:pic>
    </p:spTree>
    <p:extLst>
      <p:ext uri="{BB962C8B-B14F-4D97-AF65-F5344CB8AC3E}">
        <p14:creationId xmlns:p14="http://schemas.microsoft.com/office/powerpoint/2010/main" val="4087640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43" name="Freeform: Shape 14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145" name="Freeform: Shape 14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D2F02BF-B000-FB4C-9327-B5B7C3DA9334}"/>
              </a:ext>
            </a:extLst>
          </p:cNvPr>
          <p:cNvSpPr>
            <a:spLocks noGrp="1"/>
          </p:cNvSpPr>
          <p:nvPr>
            <p:ph type="title"/>
          </p:nvPr>
        </p:nvSpPr>
        <p:spPr>
          <a:xfrm>
            <a:off x="224565" y="101491"/>
            <a:ext cx="2425514" cy="1307761"/>
          </a:xfrm>
        </p:spPr>
        <p:txBody>
          <a:bodyPr vert="horz" lIns="91440" tIns="45720" rIns="91440" bIns="45720" rtlCol="0" anchor="b">
            <a:normAutofit fontScale="90000"/>
          </a:bodyPr>
          <a:lstStyle/>
          <a:p>
            <a:pPr algn="ctr" defTabSz="914400"/>
            <a:r>
              <a:rPr lang="en-US" kern="1200">
                <a:solidFill>
                  <a:schemeClr val="tx1"/>
                </a:solidFill>
                <a:latin typeface="+mj-lt"/>
                <a:ea typeface="+mj-ea"/>
                <a:cs typeface="+mj-cs"/>
              </a:rPr>
              <a:t>Multilayer Perceptron Classifier</a:t>
            </a:r>
          </a:p>
        </p:txBody>
      </p:sp>
      <p:sp>
        <p:nvSpPr>
          <p:cNvPr id="1030" name="Content Placeholder 1029">
            <a:extLst>
              <a:ext uri="{FF2B5EF4-FFF2-40B4-BE49-F238E27FC236}">
                <a16:creationId xmlns:a16="http://schemas.microsoft.com/office/drawing/2014/main" id="{8101C364-0B2A-4AE0-A3ED-208833AF2080}"/>
              </a:ext>
            </a:extLst>
          </p:cNvPr>
          <p:cNvSpPr>
            <a:spLocks noGrp="1"/>
          </p:cNvSpPr>
          <p:nvPr>
            <p:ph idx="1"/>
          </p:nvPr>
        </p:nvSpPr>
        <p:spPr>
          <a:xfrm>
            <a:off x="224565" y="1510743"/>
            <a:ext cx="2766061" cy="3162427"/>
          </a:xfrm>
        </p:spPr>
        <p:txBody>
          <a:bodyPr vert="horz" lIns="91440" tIns="45720" rIns="91440" bIns="45720" rtlCol="0" anchor="t">
            <a:normAutofit/>
          </a:bodyPr>
          <a:lstStyle/>
          <a:p>
            <a:pPr marL="0" indent="0" defTabSz="914400">
              <a:spcBef>
                <a:spcPts val="1000"/>
              </a:spcBef>
              <a:buNone/>
            </a:pPr>
            <a:r>
              <a:rPr lang="en-US" sz="1200" b="1" kern="1200" dirty="0">
                <a:solidFill>
                  <a:schemeClr val="tx1">
                    <a:alpha val="60000"/>
                  </a:schemeClr>
                </a:solidFill>
                <a:latin typeface="Times New Roman" panose="02020603050405020304" pitchFamily="18" charset="0"/>
                <a:cs typeface="Times New Roman" panose="02020603050405020304" pitchFamily="18" charset="0"/>
              </a:rPr>
              <a:t>It is a neural network where the mapping between inputs and output is non-linear</a:t>
            </a:r>
            <a:r>
              <a:rPr lang="en-US" sz="1200" b="1" dirty="0">
                <a:solidFill>
                  <a:schemeClr val="tx1">
                    <a:alpha val="60000"/>
                  </a:schemeClr>
                </a:solidFill>
                <a:latin typeface="Times New Roman" panose="02020603050405020304" pitchFamily="18" charset="0"/>
                <a:cs typeface="Times New Roman" panose="02020603050405020304" pitchFamily="18" charset="0"/>
              </a:rPr>
              <a:t>.</a:t>
            </a:r>
          </a:p>
          <a:p>
            <a:pPr marL="0" indent="0" defTabSz="914400">
              <a:spcBef>
                <a:spcPts val="1000"/>
              </a:spcBef>
              <a:buNone/>
            </a:pPr>
            <a:r>
              <a:rPr lang="en-US" sz="1200" b="1" dirty="0">
                <a:solidFill>
                  <a:schemeClr val="tx1">
                    <a:alpha val="60000"/>
                  </a:schemeClr>
                </a:solidFill>
                <a:latin typeface="Times New Roman" panose="02020603050405020304" pitchFamily="18" charset="0"/>
                <a:cs typeface="Times New Roman" panose="02020603050405020304" pitchFamily="18" charset="0"/>
              </a:rPr>
              <a:t>Multilayer Perceptron falls under the category of feedforward algorithms, because inputs are combined with the initial weights and bias in a weighted sum and subjected to the activation function, just like in the Perceptron. But the difference is that each linear combination is propagated to the next layer.</a:t>
            </a:r>
          </a:p>
          <a:p>
            <a:pPr marL="0" indent="0" defTabSz="914400">
              <a:spcBef>
                <a:spcPts val="1000"/>
              </a:spcBef>
              <a:buNone/>
            </a:pPr>
            <a:r>
              <a:rPr lang="en-US" sz="1200" b="1" dirty="0">
                <a:solidFill>
                  <a:srgbClr val="FF0000">
                    <a:alpha val="60000"/>
                  </a:srgbClr>
                </a:solidFill>
                <a:latin typeface="Times New Roman" panose="02020603050405020304" pitchFamily="18" charset="0"/>
                <a:cs typeface="Times New Roman" panose="02020603050405020304" pitchFamily="18" charset="0"/>
              </a:rPr>
              <a:t>Backpropagation</a:t>
            </a:r>
            <a:r>
              <a:rPr lang="en-US" sz="1200" b="1" dirty="0">
                <a:solidFill>
                  <a:schemeClr val="tx1">
                    <a:alpha val="60000"/>
                  </a:schemeClr>
                </a:solidFill>
                <a:latin typeface="Times New Roman" panose="02020603050405020304" pitchFamily="18" charset="0"/>
                <a:cs typeface="Times New Roman" panose="02020603050405020304" pitchFamily="18" charset="0"/>
              </a:rPr>
              <a:t> is the learning mechanism that allows the Multilayer Perceptron to iteratively adjust the weights in the network, with the goal of minimizing the cost function.</a:t>
            </a:r>
          </a:p>
        </p:txBody>
      </p:sp>
      <p:pic>
        <p:nvPicPr>
          <p:cNvPr id="1028" name="Picture 4">
            <a:extLst>
              <a:ext uri="{FF2B5EF4-FFF2-40B4-BE49-F238E27FC236}">
                <a16:creationId xmlns:a16="http://schemas.microsoft.com/office/drawing/2014/main" id="{BD5D6F65-822A-2B41-BFBC-65716DE70F5C}"/>
              </a:ext>
            </a:extLst>
          </p:cNvPr>
          <p:cNvPicPr>
            <a:picLocks noChangeAspect="1" noChangeArrowheads="1"/>
          </p:cNvPicPr>
          <p:nvPr/>
        </p:nvPicPr>
        <p:blipFill>
          <a:blip r:embed="rId2"/>
          <a:srcRect/>
          <a:stretch/>
        </p:blipFill>
        <p:spPr bwMode="auto">
          <a:xfrm>
            <a:off x="3942647" y="708212"/>
            <a:ext cx="4476007" cy="3738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284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73843"/>
            <a:ext cx="8375585" cy="156698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9F454C-B468-7B47-AB01-F2745E9F508B}"/>
              </a:ext>
            </a:extLst>
          </p:cNvPr>
          <p:cNvSpPr>
            <a:spLocks noGrp="1"/>
          </p:cNvSpPr>
          <p:nvPr>
            <p:ph type="title"/>
          </p:nvPr>
        </p:nvSpPr>
        <p:spPr>
          <a:xfrm>
            <a:off x="788670" y="440116"/>
            <a:ext cx="2743200" cy="1234440"/>
          </a:xfrm>
        </p:spPr>
        <p:txBody>
          <a:bodyPr>
            <a:normAutofit/>
          </a:bodyPr>
          <a:lstStyle/>
          <a:p>
            <a:r>
              <a:rPr lang="en-US" sz="2400"/>
              <a:t>Multilayer Perceptron Classifier</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793304"/>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82656" y="1050479"/>
            <a:ext cx="10972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327F4494-902C-4543-A35C-E9ADF6DBA2BD}"/>
              </a:ext>
            </a:extLst>
          </p:cNvPr>
          <p:cNvSpPr>
            <a:spLocks noGrp="1"/>
          </p:cNvSpPr>
          <p:nvPr>
            <p:ph idx="1"/>
          </p:nvPr>
        </p:nvSpPr>
        <p:spPr>
          <a:xfrm>
            <a:off x="3751871" y="440116"/>
            <a:ext cx="4765765" cy="1234440"/>
          </a:xfrm>
        </p:spPr>
        <p:txBody>
          <a:bodyPr anchor="ctr">
            <a:normAutofit lnSpcReduction="10000"/>
          </a:bodyPr>
          <a:lstStyle/>
          <a:p>
            <a:r>
              <a:rPr lang="en-US" sz="1400"/>
              <a:t>We achieved model accuracy of 80%.</a:t>
            </a:r>
          </a:p>
          <a:p>
            <a:r>
              <a:rPr lang="en-US" sz="1400">
                <a:latin typeface="Arial"/>
                <a:cs typeface="Arial"/>
              </a:rPr>
              <a:t>We believe the reason for this drop in accuracy is due to model overfitting, neural network generally tend to learn high dimensional non liner surfaces on the data, but since it is a binary class classification, model is not able find true patterns. </a:t>
            </a:r>
            <a:endParaRPr lang="en-US" sz="1400"/>
          </a:p>
        </p:txBody>
      </p:sp>
      <p:pic>
        <p:nvPicPr>
          <p:cNvPr id="7" name="Picture 6" descr="Graphical user interface, text, application, email&#10;&#10;Description automatically generated">
            <a:extLst>
              <a:ext uri="{FF2B5EF4-FFF2-40B4-BE49-F238E27FC236}">
                <a16:creationId xmlns:a16="http://schemas.microsoft.com/office/drawing/2014/main" id="{C0E4C359-613B-6A49-A7D3-EE8EB9CC6444}"/>
              </a:ext>
            </a:extLst>
          </p:cNvPr>
          <p:cNvPicPr>
            <a:picLocks noChangeAspect="1"/>
          </p:cNvPicPr>
          <p:nvPr/>
        </p:nvPicPr>
        <p:blipFill>
          <a:blip r:embed="rId2"/>
          <a:stretch>
            <a:fillRect/>
          </a:stretch>
        </p:blipFill>
        <p:spPr>
          <a:xfrm>
            <a:off x="538423" y="2047047"/>
            <a:ext cx="3870960" cy="2612898"/>
          </a:xfrm>
          <a:prstGeom prst="rect">
            <a:avLst/>
          </a:prstGeom>
        </p:spPr>
      </p:pic>
      <p:pic>
        <p:nvPicPr>
          <p:cNvPr id="5" name="Content Placeholder 4" descr="Graphical user interface, text, application, email&#10;&#10;Description automatically generated">
            <a:extLst>
              <a:ext uri="{FF2B5EF4-FFF2-40B4-BE49-F238E27FC236}">
                <a16:creationId xmlns:a16="http://schemas.microsoft.com/office/drawing/2014/main" id="{F83EC81A-F4C9-734A-A2A7-9E1ABA676967}"/>
              </a:ext>
            </a:extLst>
          </p:cNvPr>
          <p:cNvPicPr>
            <a:picLocks noChangeAspect="1"/>
          </p:cNvPicPr>
          <p:nvPr/>
        </p:nvPicPr>
        <p:blipFill>
          <a:blip r:embed="rId3"/>
          <a:stretch>
            <a:fillRect/>
          </a:stretch>
        </p:blipFill>
        <p:spPr>
          <a:xfrm>
            <a:off x="4649085" y="2519855"/>
            <a:ext cx="4142312" cy="1667281"/>
          </a:xfrm>
          <a:prstGeom prst="rect">
            <a:avLst/>
          </a:prstGeom>
        </p:spPr>
      </p:pic>
    </p:spTree>
    <p:extLst>
      <p:ext uri="{BB962C8B-B14F-4D97-AF65-F5344CB8AC3E}">
        <p14:creationId xmlns:p14="http://schemas.microsoft.com/office/powerpoint/2010/main" val="543063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Freeform: Shape 7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4114800"/>
            <a:ext cx="2004648"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Gradient Boosting Trees for Classification: A Beginner&amp;#39;s Guide | by  Aratrika Pal | The Startup | Medium">
            <a:extLst>
              <a:ext uri="{FF2B5EF4-FFF2-40B4-BE49-F238E27FC236}">
                <a16:creationId xmlns:a16="http://schemas.microsoft.com/office/drawing/2014/main" id="{6C95159E-CD0D-0145-9DEF-1BD4B47E17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5789" y="1203655"/>
            <a:ext cx="3583036" cy="260665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48762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8786C2-385D-F744-8248-33B638BAB0B8}"/>
              </a:ext>
            </a:extLst>
          </p:cNvPr>
          <p:cNvSpPr>
            <a:spLocks noGrp="1"/>
          </p:cNvSpPr>
          <p:nvPr>
            <p:ph type="title"/>
          </p:nvPr>
        </p:nvSpPr>
        <p:spPr>
          <a:xfrm>
            <a:off x="628649" y="73076"/>
            <a:ext cx="3943350" cy="994173"/>
          </a:xfrm>
        </p:spPr>
        <p:txBody>
          <a:bodyPr>
            <a:normAutofit/>
          </a:bodyPr>
          <a:lstStyle/>
          <a:p>
            <a:r>
              <a:rPr lang="en-US"/>
              <a:t>Gradient-Boosted Tree Regression</a:t>
            </a:r>
          </a:p>
        </p:txBody>
      </p:sp>
      <p:sp>
        <p:nvSpPr>
          <p:cNvPr id="3" name="Content Placeholder 2">
            <a:extLst>
              <a:ext uri="{FF2B5EF4-FFF2-40B4-BE49-F238E27FC236}">
                <a16:creationId xmlns:a16="http://schemas.microsoft.com/office/drawing/2014/main" id="{EC343925-554B-554F-942B-121DE4249BDF}"/>
              </a:ext>
            </a:extLst>
          </p:cNvPr>
          <p:cNvSpPr>
            <a:spLocks noGrp="1"/>
          </p:cNvSpPr>
          <p:nvPr>
            <p:ph idx="1"/>
          </p:nvPr>
        </p:nvSpPr>
        <p:spPr>
          <a:xfrm>
            <a:off x="628649" y="1067249"/>
            <a:ext cx="3943350" cy="3144390"/>
          </a:xfrm>
        </p:spPr>
        <p:txBody>
          <a:bodyPr>
            <a:noAutofit/>
          </a:bodyPr>
          <a:lstStyle/>
          <a:p>
            <a:pPr marL="0" indent="0">
              <a:buNone/>
            </a:pPr>
            <a:r>
              <a:rPr lang="en-US" sz="1200" b="1">
                <a:latin typeface="Times New Roman" panose="02020603050405020304" pitchFamily="18" charset="0"/>
                <a:cs typeface="Times New Roman" panose="02020603050405020304" pitchFamily="18" charset="0"/>
              </a:rPr>
              <a:t>Gradient boosting involves three elements:</a:t>
            </a:r>
          </a:p>
          <a:p>
            <a:r>
              <a:rPr lang="en-US" sz="1200" b="1">
                <a:latin typeface="Times New Roman" panose="02020603050405020304" pitchFamily="18" charset="0"/>
                <a:cs typeface="Times New Roman" panose="02020603050405020304" pitchFamily="18" charset="0"/>
              </a:rPr>
              <a:t>A loss function to be optimized.</a:t>
            </a:r>
          </a:p>
          <a:p>
            <a:r>
              <a:rPr lang="en-US" sz="1200" b="1">
                <a:latin typeface="Times New Roman" panose="02020603050405020304" pitchFamily="18" charset="0"/>
                <a:cs typeface="Times New Roman" panose="02020603050405020304" pitchFamily="18" charset="0"/>
              </a:rPr>
              <a:t>A weak learner to make predictions.</a:t>
            </a:r>
          </a:p>
          <a:p>
            <a:r>
              <a:rPr lang="en-US" sz="1200" b="1">
                <a:latin typeface="Times New Roman" panose="02020603050405020304" pitchFamily="18" charset="0"/>
                <a:cs typeface="Times New Roman" panose="02020603050405020304" pitchFamily="18" charset="0"/>
              </a:rPr>
              <a:t>An additive model to add weak learners to minimize the loss function.</a:t>
            </a:r>
          </a:p>
          <a:p>
            <a:pPr marL="0" indent="0">
              <a:buNone/>
            </a:pPr>
            <a:r>
              <a:rPr lang="en-US" sz="1200" b="1">
                <a:latin typeface="Times New Roman" panose="02020603050405020304" pitchFamily="18" charset="0"/>
                <a:cs typeface="Times New Roman" panose="02020603050405020304" pitchFamily="18" charset="0"/>
              </a:rPr>
              <a:t>Loss Function:</a:t>
            </a:r>
          </a:p>
          <a:p>
            <a:pPr marL="0" indent="0">
              <a:buNone/>
            </a:pPr>
            <a:r>
              <a:rPr lang="en-US" sz="1200" b="1">
                <a:latin typeface="Times New Roman" panose="02020603050405020304" pitchFamily="18" charset="0"/>
                <a:cs typeface="Times New Roman" panose="02020603050405020304" pitchFamily="18" charset="0"/>
              </a:rPr>
              <a:t>The loss function used depends on the type of problem being solved.</a:t>
            </a:r>
          </a:p>
          <a:p>
            <a:pPr marL="0" indent="0">
              <a:buNone/>
            </a:pPr>
            <a:r>
              <a:rPr lang="en-US" sz="1200" b="1">
                <a:latin typeface="Times New Roman" panose="02020603050405020304" pitchFamily="18" charset="0"/>
                <a:cs typeface="Times New Roman" panose="02020603050405020304" pitchFamily="18" charset="0"/>
              </a:rPr>
              <a:t>Weak Learner:</a:t>
            </a:r>
          </a:p>
          <a:p>
            <a:pPr fontAlgn="base"/>
            <a:r>
              <a:rPr lang="en-US" sz="1200" b="1">
                <a:latin typeface="Times New Roman" panose="02020603050405020304" pitchFamily="18" charset="0"/>
                <a:cs typeface="Times New Roman" panose="02020603050405020304" pitchFamily="18" charset="0"/>
              </a:rPr>
              <a:t>Decision trees are used as the weak learner in gradient boosting.</a:t>
            </a:r>
          </a:p>
          <a:p>
            <a:pPr marL="0" indent="0" fontAlgn="base">
              <a:buNone/>
            </a:pPr>
            <a:r>
              <a:rPr lang="en-US" sz="1200" b="1">
                <a:latin typeface="Times New Roman" panose="02020603050405020304" pitchFamily="18" charset="0"/>
                <a:cs typeface="Times New Roman" panose="02020603050405020304" pitchFamily="18" charset="0"/>
              </a:rPr>
              <a:t>Additive Model:</a:t>
            </a:r>
          </a:p>
          <a:p>
            <a:pPr fontAlgn="base"/>
            <a:r>
              <a:rPr lang="en-US" sz="1200" b="1">
                <a:latin typeface="Times New Roman" panose="02020603050405020304" pitchFamily="18" charset="0"/>
                <a:cs typeface="Times New Roman" panose="02020603050405020304" pitchFamily="18" charset="0"/>
              </a:rPr>
              <a:t>Trees are added one at a time, and existing trees in the model are not changed.</a:t>
            </a:r>
          </a:p>
          <a:p>
            <a:pPr fontAlgn="base"/>
            <a:r>
              <a:rPr lang="en-US" sz="1200" b="1">
                <a:latin typeface="Times New Roman" panose="02020603050405020304" pitchFamily="18" charset="0"/>
                <a:cs typeface="Times New Roman" panose="02020603050405020304" pitchFamily="18" charset="0"/>
              </a:rPr>
              <a:t>A gradient descent procedure is used to minimize the loss when adding trees.</a:t>
            </a:r>
            <a:br>
              <a:rPr lang="en-US" sz="1200" b="1">
                <a:latin typeface="Times New Roman" panose="02020603050405020304" pitchFamily="18" charset="0"/>
                <a:cs typeface="Times New Roman" panose="02020603050405020304" pitchFamily="18" charset="0"/>
              </a:rPr>
            </a:br>
            <a:br>
              <a:rPr lang="en-US" sz="1200" b="1">
                <a:latin typeface="Times New Roman" panose="02020603050405020304" pitchFamily="18" charset="0"/>
                <a:cs typeface="Times New Roman" panose="02020603050405020304" pitchFamily="18" charset="0"/>
              </a:rPr>
            </a:br>
            <a:endParaRPr lang="en-US" sz="1200" b="1">
              <a:latin typeface="Times New Roman" panose="02020603050405020304" pitchFamily="18" charset="0"/>
              <a:cs typeface="Times New Roman" panose="02020603050405020304" pitchFamily="18" charset="0"/>
            </a:endParaRPr>
          </a:p>
          <a:p>
            <a:endParaRPr lang="en-US" sz="1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2823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73843"/>
            <a:ext cx="8375585" cy="156698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A07D1A-7F98-4047-986B-E7ACF7C937F8}"/>
              </a:ext>
            </a:extLst>
          </p:cNvPr>
          <p:cNvSpPr>
            <a:spLocks noGrp="1"/>
          </p:cNvSpPr>
          <p:nvPr>
            <p:ph type="title"/>
          </p:nvPr>
        </p:nvSpPr>
        <p:spPr>
          <a:xfrm>
            <a:off x="788670" y="440116"/>
            <a:ext cx="2743200" cy="1234440"/>
          </a:xfrm>
        </p:spPr>
        <p:txBody>
          <a:bodyPr>
            <a:normAutofit/>
          </a:bodyPr>
          <a:lstStyle/>
          <a:p>
            <a:r>
              <a:rPr lang="en-US" sz="2200"/>
              <a:t>Gradient-Boosted Tree Regression Code:</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793304"/>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82656" y="1050479"/>
            <a:ext cx="10972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 email&#10;&#10;Description automatically generated">
            <a:extLst>
              <a:ext uri="{FF2B5EF4-FFF2-40B4-BE49-F238E27FC236}">
                <a16:creationId xmlns:a16="http://schemas.microsoft.com/office/drawing/2014/main" id="{FB94519B-AB81-4B4D-852F-42C643AED980}"/>
              </a:ext>
            </a:extLst>
          </p:cNvPr>
          <p:cNvPicPr>
            <a:picLocks noChangeAspect="1"/>
          </p:cNvPicPr>
          <p:nvPr/>
        </p:nvPicPr>
        <p:blipFill>
          <a:blip r:embed="rId2"/>
          <a:stretch>
            <a:fillRect/>
          </a:stretch>
        </p:blipFill>
        <p:spPr>
          <a:xfrm>
            <a:off x="139849" y="2194017"/>
            <a:ext cx="4152452" cy="2499362"/>
          </a:xfrm>
          <a:prstGeom prst="rect">
            <a:avLst/>
          </a:prstGeom>
        </p:spPr>
      </p:pic>
      <p:pic>
        <p:nvPicPr>
          <p:cNvPr id="7" name="Picture 6" descr="Graphical user interface, text, application, Teams&#10;&#10;Description automatically generated">
            <a:extLst>
              <a:ext uri="{FF2B5EF4-FFF2-40B4-BE49-F238E27FC236}">
                <a16:creationId xmlns:a16="http://schemas.microsoft.com/office/drawing/2014/main" id="{FFE4CCCA-D999-554F-8238-F6EC4C326827}"/>
              </a:ext>
            </a:extLst>
          </p:cNvPr>
          <p:cNvPicPr>
            <a:picLocks noChangeAspect="1"/>
          </p:cNvPicPr>
          <p:nvPr/>
        </p:nvPicPr>
        <p:blipFill>
          <a:blip r:embed="rId3"/>
          <a:stretch>
            <a:fillRect/>
          </a:stretch>
        </p:blipFill>
        <p:spPr>
          <a:xfrm>
            <a:off x="4368485" y="3131320"/>
            <a:ext cx="4183945" cy="1472953"/>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7C174FAD-ED9E-4F27-8245-EDD4A145D936}"/>
              </a:ext>
            </a:extLst>
          </p:cNvPr>
          <p:cNvPicPr>
            <a:picLocks noChangeAspect="1"/>
          </p:cNvPicPr>
          <p:nvPr/>
        </p:nvPicPr>
        <p:blipFill>
          <a:blip r:embed="rId4"/>
          <a:stretch>
            <a:fillRect/>
          </a:stretch>
        </p:blipFill>
        <p:spPr>
          <a:xfrm>
            <a:off x="4292892" y="1841567"/>
            <a:ext cx="4583125" cy="1116605"/>
          </a:xfrm>
          <a:prstGeom prst="rect">
            <a:avLst/>
          </a:prstGeom>
        </p:spPr>
      </p:pic>
      <p:sp>
        <p:nvSpPr>
          <p:cNvPr id="15" name="Content Placeholder 10">
            <a:extLst>
              <a:ext uri="{FF2B5EF4-FFF2-40B4-BE49-F238E27FC236}">
                <a16:creationId xmlns:a16="http://schemas.microsoft.com/office/drawing/2014/main" id="{AD614026-3A4A-4353-97EE-4CA58AC7DC62}"/>
              </a:ext>
            </a:extLst>
          </p:cNvPr>
          <p:cNvSpPr>
            <a:spLocks noGrp="1"/>
          </p:cNvSpPr>
          <p:nvPr>
            <p:ph idx="1"/>
          </p:nvPr>
        </p:nvSpPr>
        <p:spPr>
          <a:xfrm>
            <a:off x="3751871" y="440116"/>
            <a:ext cx="4765765" cy="1234440"/>
          </a:xfrm>
        </p:spPr>
        <p:txBody>
          <a:bodyPr anchor="ctr">
            <a:normAutofit/>
          </a:bodyPr>
          <a:lstStyle/>
          <a:p>
            <a:pPr marL="0" indent="0">
              <a:buNone/>
            </a:pPr>
            <a:r>
              <a:rPr lang="en-US" sz="1400" b="1">
                <a:latin typeface="Arial"/>
                <a:cs typeface="Arial"/>
              </a:rPr>
              <a:t>Model Performance :</a:t>
            </a:r>
            <a:endParaRPr lang="en-US" sz="1400">
              <a:latin typeface="Arial"/>
              <a:cs typeface="Arial"/>
            </a:endParaRPr>
          </a:p>
          <a:p>
            <a:r>
              <a:rPr lang="en-US" sz="1400">
                <a:latin typeface="Arial"/>
                <a:cs typeface="Arial"/>
              </a:rPr>
              <a:t>We achieved model accuracy of 96%.</a:t>
            </a:r>
            <a:endParaRPr lang="en-US" sz="1400"/>
          </a:p>
        </p:txBody>
      </p:sp>
    </p:spTree>
    <p:extLst>
      <p:ext uri="{BB962C8B-B14F-4D97-AF65-F5344CB8AC3E}">
        <p14:creationId xmlns:p14="http://schemas.microsoft.com/office/powerpoint/2010/main" val="3729856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7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7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24632" cy="154637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612415C-A488-FA42-A419-24AEEDCD9AFC}"/>
              </a:ext>
            </a:extLst>
          </p:cNvPr>
          <p:cNvSpPr>
            <a:spLocks noGrp="1"/>
          </p:cNvSpPr>
          <p:nvPr>
            <p:ph type="title"/>
          </p:nvPr>
        </p:nvSpPr>
        <p:spPr>
          <a:xfrm>
            <a:off x="852774" y="120585"/>
            <a:ext cx="7731827" cy="998131"/>
          </a:xfrm>
        </p:spPr>
        <p:txBody>
          <a:bodyPr>
            <a:normAutofit/>
          </a:bodyPr>
          <a:lstStyle/>
          <a:p>
            <a:r>
              <a:rPr lang="en-US"/>
              <a:t>Logistic Regression </a:t>
            </a:r>
          </a:p>
        </p:txBody>
      </p:sp>
      <p:sp>
        <p:nvSpPr>
          <p:cNvPr id="3082" name="Content Placeholder 3077">
            <a:extLst>
              <a:ext uri="{FF2B5EF4-FFF2-40B4-BE49-F238E27FC236}">
                <a16:creationId xmlns:a16="http://schemas.microsoft.com/office/drawing/2014/main" id="{7FF12E86-757E-43D4-B5AF-9B77F040A4E3}"/>
              </a:ext>
            </a:extLst>
          </p:cNvPr>
          <p:cNvSpPr>
            <a:spLocks noGrp="1"/>
          </p:cNvSpPr>
          <p:nvPr>
            <p:ph idx="1"/>
          </p:nvPr>
        </p:nvSpPr>
        <p:spPr>
          <a:xfrm>
            <a:off x="151976" y="1239301"/>
            <a:ext cx="5689066" cy="3809551"/>
          </a:xfrm>
        </p:spPr>
        <p:txBody>
          <a:bodyPr>
            <a:normAutofit/>
          </a:bodyPr>
          <a:lstStyle/>
          <a:p>
            <a:pPr algn="just"/>
            <a:r>
              <a:rPr lang="en-US" sz="1500">
                <a:latin typeface="Times New Roman" panose="02020603050405020304" pitchFamily="18" charset="0"/>
                <a:cs typeface="Times New Roman" panose="02020603050405020304" pitchFamily="18" charset="0"/>
              </a:rPr>
              <a:t>Logistic regression is a statistical method for predicting binary classes. For example, it can be used for cancer detection problems. It computes the probability of an event occurrence.</a:t>
            </a:r>
          </a:p>
          <a:p>
            <a:pPr marL="0" indent="0">
              <a:buNone/>
            </a:pPr>
            <a:r>
              <a:rPr lang="en-US" sz="1500" b="1">
                <a:latin typeface="Times New Roman" panose="02020603050405020304" pitchFamily="18" charset="0"/>
                <a:cs typeface="Times New Roman" panose="02020603050405020304" pitchFamily="18" charset="0"/>
              </a:rPr>
              <a:t>Math behind the scenes:</a:t>
            </a:r>
            <a:br>
              <a:rPr lang="en-US" sz="1500" b="1">
                <a:latin typeface="Times New Roman" panose="02020603050405020304" pitchFamily="18" charset="0"/>
                <a:cs typeface="Times New Roman" panose="02020603050405020304" pitchFamily="18" charset="0"/>
              </a:rPr>
            </a:br>
            <a:r>
              <a:rPr lang="en-US" sz="1500" b="1">
                <a:latin typeface="Times New Roman" panose="02020603050405020304" pitchFamily="18" charset="0"/>
                <a:cs typeface="Times New Roman" panose="02020603050405020304" pitchFamily="18" charset="0"/>
              </a:rPr>
              <a:t> </a:t>
            </a:r>
          </a:p>
        </p:txBody>
      </p:sp>
      <p:pic>
        <p:nvPicPr>
          <p:cNvPr id="3074" name="Picture 2" descr="Advantages and Disadvantages of Logistic Regression - GeeksforGeeks">
            <a:extLst>
              <a:ext uri="{FF2B5EF4-FFF2-40B4-BE49-F238E27FC236}">
                <a16:creationId xmlns:a16="http://schemas.microsoft.com/office/drawing/2014/main" id="{886272E5-61AF-AE46-A9F2-50BDAE8707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01176" y="1333948"/>
            <a:ext cx="3142823" cy="3809551"/>
          </a:xfrm>
          <a:prstGeom prst="rect">
            <a:avLst/>
          </a:prstGeom>
          <a:noFill/>
          <a:extLst>
            <a:ext uri="{909E8E84-426E-40DD-AFC4-6F175D3DCCD1}">
              <a14:hiddenFill xmlns:a14="http://schemas.microsoft.com/office/drawing/2010/main">
                <a:solidFill>
                  <a:srgbClr val="FFFFFF"/>
                </a:solidFill>
              </a14:hiddenFill>
            </a:ext>
          </a:extLst>
        </p:spPr>
      </p:pic>
      <p:sp>
        <p:nvSpPr>
          <p:cNvPr id="3083" name="Freeform: Shape 7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4657060"/>
            <a:ext cx="5107781" cy="486440"/>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6">
            <a:extLst>
              <a:ext uri="{FF2B5EF4-FFF2-40B4-BE49-F238E27FC236}">
                <a16:creationId xmlns:a16="http://schemas.microsoft.com/office/drawing/2014/main" id="{06344256-56B2-6543-8F68-DB6797787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819" y="2401049"/>
            <a:ext cx="3152290" cy="1898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4928D134-26C6-CE4F-B3BC-CB2D70675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489" y="2742658"/>
            <a:ext cx="1625600" cy="279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ECC418F-1CC5-6C47-B6EE-84D63814FBCE}"/>
              </a:ext>
            </a:extLst>
          </p:cNvPr>
          <p:cNvSpPr txBox="1"/>
          <p:nvPr/>
        </p:nvSpPr>
        <p:spPr>
          <a:xfrm>
            <a:off x="134091" y="2732317"/>
            <a:ext cx="1704313" cy="300082"/>
          </a:xfrm>
          <a:prstGeom prst="rect">
            <a:avLst/>
          </a:prstGeom>
          <a:noFill/>
        </p:spPr>
        <p:txBody>
          <a:bodyPr wrap="none" rtlCol="0">
            <a:spAutoFit/>
          </a:bodyPr>
          <a:lstStyle/>
          <a:p>
            <a:r>
              <a:rPr lang="en-US" b="1"/>
              <a:t>Sigmoid Function</a:t>
            </a:r>
          </a:p>
        </p:txBody>
      </p:sp>
      <p:pic>
        <p:nvPicPr>
          <p:cNvPr id="9" name="Picture 10">
            <a:extLst>
              <a:ext uri="{FF2B5EF4-FFF2-40B4-BE49-F238E27FC236}">
                <a16:creationId xmlns:a16="http://schemas.microsoft.com/office/drawing/2014/main" id="{8A0AB0B8-1193-3C4D-97BF-B5C7BC4EF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6005" y="3281103"/>
            <a:ext cx="5232400" cy="6858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57CFBCE-05B4-6549-973F-4B996B24A15C}"/>
              </a:ext>
            </a:extLst>
          </p:cNvPr>
          <p:cNvSpPr txBox="1"/>
          <p:nvPr/>
        </p:nvSpPr>
        <p:spPr>
          <a:xfrm>
            <a:off x="49465" y="3447083"/>
            <a:ext cx="1348446" cy="300082"/>
          </a:xfrm>
          <a:prstGeom prst="rect">
            <a:avLst/>
          </a:prstGeom>
          <a:noFill/>
        </p:spPr>
        <p:txBody>
          <a:bodyPr wrap="none" rtlCol="0">
            <a:spAutoFit/>
          </a:bodyPr>
          <a:lstStyle/>
          <a:p>
            <a:r>
              <a:rPr lang="en-US" b="1"/>
              <a:t>Cost Function</a:t>
            </a:r>
          </a:p>
        </p:txBody>
      </p:sp>
      <p:sp>
        <p:nvSpPr>
          <p:cNvPr id="11" name="TextBox 10">
            <a:extLst>
              <a:ext uri="{FF2B5EF4-FFF2-40B4-BE49-F238E27FC236}">
                <a16:creationId xmlns:a16="http://schemas.microsoft.com/office/drawing/2014/main" id="{79AEFE1B-56C5-2049-9A63-F8FF6D5CD16A}"/>
              </a:ext>
            </a:extLst>
          </p:cNvPr>
          <p:cNvSpPr txBox="1"/>
          <p:nvPr/>
        </p:nvSpPr>
        <p:spPr>
          <a:xfrm>
            <a:off x="151974" y="4161849"/>
            <a:ext cx="5537093" cy="30008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The loss function is also called cross entropy loss, or  it is also called log loss</a:t>
            </a:r>
          </a:p>
        </p:txBody>
      </p:sp>
    </p:spTree>
    <p:extLst>
      <p:ext uri="{BB962C8B-B14F-4D97-AF65-F5344CB8AC3E}">
        <p14:creationId xmlns:p14="http://schemas.microsoft.com/office/powerpoint/2010/main" val="1976548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0B071F-F983-5A4C-8A6D-CE1C1F30E4A7}"/>
              </a:ext>
            </a:extLst>
          </p:cNvPr>
          <p:cNvSpPr>
            <a:spLocks noGrp="1"/>
          </p:cNvSpPr>
          <p:nvPr>
            <p:ph type="title"/>
          </p:nvPr>
        </p:nvSpPr>
        <p:spPr>
          <a:xfrm>
            <a:off x="473202" y="479640"/>
            <a:ext cx="2571750" cy="1289304"/>
          </a:xfrm>
        </p:spPr>
        <p:txBody>
          <a:bodyPr anchor="b">
            <a:normAutofit/>
          </a:bodyPr>
          <a:lstStyle/>
          <a:p>
            <a:r>
              <a:rPr lang="en-US" sz="2900"/>
              <a:t>Logistic Regression Code</a:t>
            </a:r>
          </a:p>
        </p:txBody>
      </p:sp>
      <p:sp>
        <p:nvSpPr>
          <p:cNvPr id="3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4">
            <a:extLst>
              <a:ext uri="{FF2B5EF4-FFF2-40B4-BE49-F238E27FC236}">
                <a16:creationId xmlns:a16="http://schemas.microsoft.com/office/drawing/2014/main" id="{49BBF52E-8328-4E44-A192-5458912A9A49}"/>
              </a:ext>
            </a:extLst>
          </p:cNvPr>
          <p:cNvSpPr>
            <a:spLocks noGrp="1"/>
          </p:cNvSpPr>
          <p:nvPr>
            <p:ph idx="1"/>
          </p:nvPr>
        </p:nvSpPr>
        <p:spPr>
          <a:xfrm>
            <a:off x="473202" y="2105406"/>
            <a:ext cx="2571750" cy="2558034"/>
          </a:xfrm>
        </p:spPr>
        <p:txBody>
          <a:bodyPr anchor="t">
            <a:normAutofit/>
          </a:bodyPr>
          <a:lstStyle/>
          <a:p>
            <a:r>
              <a:rPr lang="en-US" sz="1700"/>
              <a:t>With Logistic Regression we achieved an accuracy of 92%</a:t>
            </a:r>
          </a:p>
        </p:txBody>
      </p:sp>
      <p:pic>
        <p:nvPicPr>
          <p:cNvPr id="21" name="Content Placeholder 20" descr="Graphical user interface, text, application&#10;&#10;Description automatically generated">
            <a:extLst>
              <a:ext uri="{FF2B5EF4-FFF2-40B4-BE49-F238E27FC236}">
                <a16:creationId xmlns:a16="http://schemas.microsoft.com/office/drawing/2014/main" id="{DF2A7B16-DF7B-0045-8804-F1BA1CE05462}"/>
              </a:ext>
            </a:extLst>
          </p:cNvPr>
          <p:cNvPicPr>
            <a:picLocks noChangeAspect="1"/>
          </p:cNvPicPr>
          <p:nvPr/>
        </p:nvPicPr>
        <p:blipFill>
          <a:blip r:embed="rId2"/>
          <a:stretch>
            <a:fillRect/>
          </a:stretch>
        </p:blipFill>
        <p:spPr>
          <a:xfrm>
            <a:off x="3490722" y="425465"/>
            <a:ext cx="5177790" cy="4347972"/>
          </a:xfrm>
          <a:prstGeom prst="rect">
            <a:avLst/>
          </a:prstGeom>
        </p:spPr>
      </p:pic>
    </p:spTree>
    <p:extLst>
      <p:ext uri="{BB962C8B-B14F-4D97-AF65-F5344CB8AC3E}">
        <p14:creationId xmlns:p14="http://schemas.microsoft.com/office/powerpoint/2010/main" val="1641105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a:xfrm>
            <a:off x="227023" y="575352"/>
            <a:ext cx="8288327" cy="692663"/>
          </a:xfrm>
        </p:spPr>
        <p:txBody>
          <a:bodyPr/>
          <a:lstStyle/>
          <a:p>
            <a:r>
              <a:rPr lang="en-US" b="1"/>
              <a:t>Introduction</a:t>
            </a:r>
            <a:endParaRPr lang="en-US"/>
          </a:p>
        </p:txBody>
      </p:sp>
      <p:sp>
        <p:nvSpPr>
          <p:cNvPr id="3" name="TextBox 2">
            <a:extLst>
              <a:ext uri="{FF2B5EF4-FFF2-40B4-BE49-F238E27FC236}">
                <a16:creationId xmlns:a16="http://schemas.microsoft.com/office/drawing/2014/main" id="{B01F78F2-4805-434D-8ACC-8785FD0A9104}"/>
              </a:ext>
            </a:extLst>
          </p:cNvPr>
          <p:cNvSpPr txBox="1"/>
          <p:nvPr/>
        </p:nvSpPr>
        <p:spPr>
          <a:xfrm>
            <a:off x="412377" y="1658472"/>
            <a:ext cx="8426824" cy="1338828"/>
          </a:xfrm>
          <a:prstGeom prst="rect">
            <a:avLst/>
          </a:prstGeom>
          <a:noFill/>
        </p:spPr>
        <p:txBody>
          <a:bodyPr wrap="square" lIns="91440" tIns="45720" rIns="91440" bIns="45720" rtlCol="0" anchor="t">
            <a:spAutoFit/>
          </a:bodyPr>
          <a:lstStyle/>
          <a:p>
            <a:r>
              <a:rPr lang="en-US" dirty="0"/>
              <a:t>In the recent years Statistics show that there has been an increase in number of people applying for credit card, In the 20</a:t>
            </a:r>
            <a:r>
              <a:rPr lang="en-US" baseline="30000" dirty="0"/>
              <a:t>th</a:t>
            </a:r>
            <a:r>
              <a:rPr lang="en-US" dirty="0"/>
              <a:t> century where data is playing vital role in every business, we are trying to use this data to make this process more streamline.  </a:t>
            </a:r>
          </a:p>
          <a:p>
            <a:endParaRPr lang="en-US" dirty="0"/>
          </a:p>
          <a:p>
            <a:r>
              <a:rPr lang="en-US" dirty="0"/>
              <a:t>Through this project, we are trying to build predictive models that can predict if a person gets his/her credit card approved based on their application data and previous credit history over time.</a:t>
            </a:r>
            <a:endParaRPr lang="en-US" dirty="0">
              <a:cs typeface="Arial"/>
            </a:endParaRPr>
          </a:p>
        </p:txBody>
      </p:sp>
    </p:spTree>
    <p:extLst>
      <p:ext uri="{BB962C8B-B14F-4D97-AF65-F5344CB8AC3E}">
        <p14:creationId xmlns:p14="http://schemas.microsoft.com/office/powerpoint/2010/main" val="350702094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4B624-FDFD-1444-BC6B-58E5007D1272}"/>
              </a:ext>
            </a:extLst>
          </p:cNvPr>
          <p:cNvSpPr>
            <a:spLocks noGrp="1"/>
          </p:cNvSpPr>
          <p:nvPr>
            <p:ph type="title"/>
          </p:nvPr>
        </p:nvSpPr>
        <p:spPr>
          <a:xfrm>
            <a:off x="473202" y="342900"/>
            <a:ext cx="3257550" cy="1447038"/>
          </a:xfrm>
        </p:spPr>
        <p:txBody>
          <a:bodyPr vert="horz" lIns="91440" tIns="45720" rIns="91440" bIns="45720" rtlCol="0" anchor="ctr">
            <a:normAutofit/>
          </a:bodyPr>
          <a:lstStyle/>
          <a:p>
            <a:pPr defTabSz="914400"/>
            <a:r>
              <a:rPr lang="en-US" sz="3100">
                <a:latin typeface="+mj-lt"/>
                <a:cs typeface="+mj-cs"/>
              </a:rPr>
              <a:t>Logistic Regression Code</a:t>
            </a:r>
          </a:p>
        </p:txBody>
      </p:sp>
      <p:sp>
        <p:nvSpPr>
          <p:cNvPr id="3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53561" y="1059561"/>
            <a:ext cx="1165860" cy="13716"/>
          </a:xfrm>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 name="connsiteX0" fmla="*/ 0 w 1165860"/>
              <a:gd name="connsiteY0" fmla="*/ 0 h 13716"/>
              <a:gd name="connsiteX1" fmla="*/ 571271 w 1165860"/>
              <a:gd name="connsiteY1" fmla="*/ 0 h 13716"/>
              <a:gd name="connsiteX2" fmla="*/ 1165860 w 1165860"/>
              <a:gd name="connsiteY2" fmla="*/ 0 h 13716"/>
              <a:gd name="connsiteX3" fmla="*/ 1165860 w 1165860"/>
              <a:gd name="connsiteY3" fmla="*/ 13716 h 13716"/>
              <a:gd name="connsiteX4" fmla="*/ 582930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2513" y="-11573"/>
                  <a:pt x="293236" y="13784"/>
                  <a:pt x="606247" y="0"/>
                </a:cubicBezTo>
                <a:cubicBezTo>
                  <a:pt x="918540" y="21259"/>
                  <a:pt x="1045080" y="-115"/>
                  <a:pt x="1165860" y="0"/>
                </a:cubicBezTo>
                <a:cubicBezTo>
                  <a:pt x="1165019" y="4344"/>
                  <a:pt x="1166624" y="8943"/>
                  <a:pt x="1165860" y="13716"/>
                </a:cubicBezTo>
                <a:cubicBezTo>
                  <a:pt x="946700" y="12426"/>
                  <a:pt x="749200" y="55216"/>
                  <a:pt x="594589" y="13716"/>
                </a:cubicBezTo>
                <a:cubicBezTo>
                  <a:pt x="456803" y="27350"/>
                  <a:pt x="127892" y="32293"/>
                  <a:pt x="0" y="13716"/>
                </a:cubicBezTo>
                <a:cubicBezTo>
                  <a:pt x="333" y="7342"/>
                  <a:pt x="-50" y="3958"/>
                  <a:pt x="0" y="0"/>
                </a:cubicBezTo>
                <a:close/>
              </a:path>
              <a:path w="1165860" h="13716" stroke="0" extrusionOk="0">
                <a:moveTo>
                  <a:pt x="0" y="0"/>
                </a:moveTo>
                <a:cubicBezTo>
                  <a:pt x="167350" y="-3293"/>
                  <a:pt x="437486" y="-21181"/>
                  <a:pt x="571271" y="0"/>
                </a:cubicBezTo>
                <a:cubicBezTo>
                  <a:pt x="682336" y="18030"/>
                  <a:pt x="900098" y="-64409"/>
                  <a:pt x="1165860" y="0"/>
                </a:cubicBezTo>
                <a:cubicBezTo>
                  <a:pt x="1165765" y="6724"/>
                  <a:pt x="1165823" y="9557"/>
                  <a:pt x="1165860" y="13716"/>
                </a:cubicBezTo>
                <a:cubicBezTo>
                  <a:pt x="972168" y="33850"/>
                  <a:pt x="797113" y="36398"/>
                  <a:pt x="582930" y="13716"/>
                </a:cubicBezTo>
                <a:cubicBezTo>
                  <a:pt x="375326" y="35428"/>
                  <a:pt x="253285" y="24936"/>
                  <a:pt x="0" y="13716"/>
                </a:cubicBezTo>
                <a:cubicBezTo>
                  <a:pt x="416" y="7935"/>
                  <a:pt x="-303" y="5797"/>
                  <a:pt x="0" y="0"/>
                </a:cubicBezTo>
                <a:close/>
              </a:path>
              <a:path w="1165860" h="13716" fill="none" stroke="0" extrusionOk="0">
                <a:moveTo>
                  <a:pt x="0" y="0"/>
                </a:moveTo>
                <a:cubicBezTo>
                  <a:pt x="141691" y="-9407"/>
                  <a:pt x="290986" y="-3815"/>
                  <a:pt x="606247" y="0"/>
                </a:cubicBezTo>
                <a:cubicBezTo>
                  <a:pt x="921700" y="15825"/>
                  <a:pt x="1020734" y="-3786"/>
                  <a:pt x="1165860" y="0"/>
                </a:cubicBezTo>
                <a:cubicBezTo>
                  <a:pt x="1164964" y="5033"/>
                  <a:pt x="1165847" y="9200"/>
                  <a:pt x="1165860" y="13716"/>
                </a:cubicBezTo>
                <a:cubicBezTo>
                  <a:pt x="917161" y="-9135"/>
                  <a:pt x="771575" y="33167"/>
                  <a:pt x="594589" y="13716"/>
                </a:cubicBezTo>
                <a:cubicBezTo>
                  <a:pt x="470947" y="9820"/>
                  <a:pt x="122508" y="15185"/>
                  <a:pt x="0" y="13716"/>
                </a:cubicBezTo>
                <a:cubicBezTo>
                  <a:pt x="-660" y="7426"/>
                  <a:pt x="-250" y="453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4196" y="4475"/>
                          <a:pt x="311417" y="-11483"/>
                          <a:pt x="606247" y="0"/>
                        </a:cubicBezTo>
                        <a:cubicBezTo>
                          <a:pt x="901077" y="11483"/>
                          <a:pt x="1028750" y="-4041"/>
                          <a:pt x="1165860" y="0"/>
                        </a:cubicBezTo>
                        <a:cubicBezTo>
                          <a:pt x="1165578" y="4434"/>
                          <a:pt x="1165988" y="8423"/>
                          <a:pt x="1165860" y="13716"/>
                        </a:cubicBezTo>
                        <a:cubicBezTo>
                          <a:pt x="940964" y="3888"/>
                          <a:pt x="745886" y="20893"/>
                          <a:pt x="594589" y="13716"/>
                        </a:cubicBezTo>
                        <a:cubicBezTo>
                          <a:pt x="443292" y="6539"/>
                          <a:pt x="119306" y="21776"/>
                          <a:pt x="0" y="13716"/>
                        </a:cubicBezTo>
                        <a:cubicBezTo>
                          <a:pt x="103" y="7543"/>
                          <a:pt x="-154" y="4446"/>
                          <a:pt x="0" y="0"/>
                        </a:cubicBezTo>
                        <a:close/>
                      </a:path>
                      <a:path w="1165860" h="13716" stroke="0" extrusionOk="0">
                        <a:moveTo>
                          <a:pt x="0" y="0"/>
                        </a:moveTo>
                        <a:cubicBezTo>
                          <a:pt x="199755" y="-8614"/>
                          <a:pt x="439971" y="-19466"/>
                          <a:pt x="571271" y="0"/>
                        </a:cubicBezTo>
                        <a:cubicBezTo>
                          <a:pt x="702571" y="19466"/>
                          <a:pt x="922660" y="-18418"/>
                          <a:pt x="1165860" y="0"/>
                        </a:cubicBezTo>
                        <a:cubicBezTo>
                          <a:pt x="1165756" y="6849"/>
                          <a:pt x="1166068" y="9414"/>
                          <a:pt x="1165860" y="13716"/>
                        </a:cubicBezTo>
                        <a:cubicBezTo>
                          <a:pt x="981594" y="16996"/>
                          <a:pt x="788922" y="30312"/>
                          <a:pt x="582930" y="13716"/>
                        </a:cubicBezTo>
                        <a:cubicBezTo>
                          <a:pt x="376938" y="-2880"/>
                          <a:pt x="227474" y="40246"/>
                          <a:pt x="0" y="13716"/>
                        </a:cubicBezTo>
                        <a:cubicBezTo>
                          <a:pt x="469" y="7851"/>
                          <a:pt x="200" y="577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17">
            <a:extLst>
              <a:ext uri="{FF2B5EF4-FFF2-40B4-BE49-F238E27FC236}">
                <a16:creationId xmlns:a16="http://schemas.microsoft.com/office/drawing/2014/main" id="{3F7DFB5F-C38E-4A01-B331-1DF0CB34359E}"/>
              </a:ext>
            </a:extLst>
          </p:cNvPr>
          <p:cNvSpPr>
            <a:spLocks noGrp="1"/>
          </p:cNvSpPr>
          <p:nvPr>
            <p:ph idx="1"/>
          </p:nvPr>
        </p:nvSpPr>
        <p:spPr>
          <a:xfrm>
            <a:off x="4155947" y="342900"/>
            <a:ext cx="4505706" cy="1447038"/>
          </a:xfrm>
        </p:spPr>
        <p:txBody>
          <a:bodyPr anchor="ctr">
            <a:normAutofit/>
          </a:bodyPr>
          <a:lstStyle/>
          <a:p>
            <a:r>
              <a:rPr lang="en-US" sz="1700"/>
              <a:t>Screenshots below shows the vector assembler and pipe along with model accuracy achieved.</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7E14D8D3-FB9B-2A43-A809-AE8B7F56B2B5}"/>
              </a:ext>
            </a:extLst>
          </p:cNvPr>
          <p:cNvPicPr>
            <a:picLocks noChangeAspect="1"/>
          </p:cNvPicPr>
          <p:nvPr/>
        </p:nvPicPr>
        <p:blipFill>
          <a:blip r:embed="rId2"/>
          <a:stretch>
            <a:fillRect/>
          </a:stretch>
        </p:blipFill>
        <p:spPr>
          <a:xfrm>
            <a:off x="349758" y="1789938"/>
            <a:ext cx="4101084" cy="2665064"/>
          </a:xfrm>
          <a:prstGeom prst="rect">
            <a:avLst/>
          </a:prstGeom>
        </p:spPr>
      </p:pic>
      <p:pic>
        <p:nvPicPr>
          <p:cNvPr id="7" name="Picture 6" descr="Graphical user interface, text, application, email, Teams&#10;&#10;Description automatically generated">
            <a:extLst>
              <a:ext uri="{FF2B5EF4-FFF2-40B4-BE49-F238E27FC236}">
                <a16:creationId xmlns:a16="http://schemas.microsoft.com/office/drawing/2014/main" id="{2560F0AE-EC68-8840-AA62-14A043976E8D}"/>
              </a:ext>
            </a:extLst>
          </p:cNvPr>
          <p:cNvPicPr>
            <a:picLocks noChangeAspect="1"/>
          </p:cNvPicPr>
          <p:nvPr/>
        </p:nvPicPr>
        <p:blipFill>
          <a:blip r:embed="rId3"/>
          <a:stretch>
            <a:fillRect/>
          </a:stretch>
        </p:blipFill>
        <p:spPr>
          <a:xfrm>
            <a:off x="4484669" y="1947134"/>
            <a:ext cx="4307287" cy="2507868"/>
          </a:xfrm>
          <a:prstGeom prst="rect">
            <a:avLst/>
          </a:prstGeom>
        </p:spPr>
      </p:pic>
    </p:spTree>
    <p:extLst>
      <p:ext uri="{BB962C8B-B14F-4D97-AF65-F5344CB8AC3E}">
        <p14:creationId xmlns:p14="http://schemas.microsoft.com/office/powerpoint/2010/main" val="3478516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Arc 74">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2948210" y="488711"/>
            <a:ext cx="3062575" cy="306257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FAB4866F-3F03-784B-81CC-B9440E0224D3}"/>
              </a:ext>
            </a:extLst>
          </p:cNvPr>
          <p:cNvSpPr>
            <a:spLocks noGrp="1"/>
          </p:cNvSpPr>
          <p:nvPr>
            <p:ph type="title"/>
          </p:nvPr>
        </p:nvSpPr>
        <p:spPr>
          <a:xfrm>
            <a:off x="628650" y="273843"/>
            <a:ext cx="3837040" cy="1012608"/>
          </a:xfrm>
        </p:spPr>
        <p:txBody>
          <a:bodyPr>
            <a:normAutofit/>
          </a:bodyPr>
          <a:lstStyle/>
          <a:p>
            <a:r>
              <a:rPr lang="en-US"/>
              <a:t>Linear Support Vector Classifier</a:t>
            </a:r>
          </a:p>
        </p:txBody>
      </p:sp>
      <p:sp>
        <p:nvSpPr>
          <p:cNvPr id="4102" name="Content Placeholder 4101">
            <a:extLst>
              <a:ext uri="{FF2B5EF4-FFF2-40B4-BE49-F238E27FC236}">
                <a16:creationId xmlns:a16="http://schemas.microsoft.com/office/drawing/2014/main" id="{E0F6D510-054F-452E-979F-390A2D918C5A}"/>
              </a:ext>
            </a:extLst>
          </p:cNvPr>
          <p:cNvSpPr>
            <a:spLocks noGrp="1"/>
          </p:cNvSpPr>
          <p:nvPr>
            <p:ph idx="1"/>
          </p:nvPr>
        </p:nvSpPr>
        <p:spPr>
          <a:xfrm>
            <a:off x="628650" y="1369218"/>
            <a:ext cx="5559790" cy="3263504"/>
          </a:xfrm>
        </p:spPr>
        <p:txBody>
          <a:bodyPr>
            <a:normAutofit/>
          </a:bodyPr>
          <a:lstStyle/>
          <a:p>
            <a:r>
              <a:rPr lang="en-US" sz="1400">
                <a:latin typeface="Times New Roman" panose="02020603050405020304" pitchFamily="18" charset="0"/>
                <a:cs typeface="Times New Roman" panose="02020603050405020304" pitchFamily="18" charset="0"/>
              </a:rPr>
              <a:t>At first approximation what SVMs do is to find a separating line(or hyperplane) between data of two classes. SVM is an algorithm that takes the data as an input and outputs a line that separates those classes if possible.</a:t>
            </a:r>
          </a:p>
          <a:p>
            <a:r>
              <a:rPr lang="en-US" sz="1400">
                <a:latin typeface="Times New Roman" panose="02020603050405020304" pitchFamily="18" charset="0"/>
                <a:cs typeface="Times New Roman" panose="02020603050405020304" pitchFamily="18" charset="0"/>
              </a:rPr>
              <a:t>According to the SVM algorithm we find the points closest to the line from both the classes. These points are called support vectors. </a:t>
            </a:r>
          </a:p>
          <a:p>
            <a:r>
              <a:rPr lang="en-US" sz="1400">
                <a:latin typeface="Times New Roman" panose="02020603050405020304" pitchFamily="18" charset="0"/>
                <a:cs typeface="Times New Roman" panose="02020603050405020304" pitchFamily="18" charset="0"/>
              </a:rPr>
              <a:t>Now, we compute the distance between the line and the support vectors. This distance is called the margin. Our goal is to maximize the margin. The hyperplane for which the margin is maximum is the optimal hyperplane.</a:t>
            </a:r>
          </a:p>
        </p:txBody>
      </p:sp>
      <p:sp>
        <p:nvSpPr>
          <p:cNvPr id="77" name="Oval 7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7756" y="3921020"/>
            <a:ext cx="830430" cy="8079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098" name="Picture 2" descr="Sklearn SVM (Support Vector Machines) with Python - DataCamp">
            <a:extLst>
              <a:ext uri="{FF2B5EF4-FFF2-40B4-BE49-F238E27FC236}">
                <a16:creationId xmlns:a16="http://schemas.microsoft.com/office/drawing/2014/main" id="{AB74C1E9-6C2D-0242-A759-72EA540DFD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4393" y="990311"/>
            <a:ext cx="2923654" cy="2371800"/>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507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43D9-531A-9749-9747-20F5E816FF63}"/>
              </a:ext>
            </a:extLst>
          </p:cNvPr>
          <p:cNvSpPr>
            <a:spLocks noGrp="1"/>
          </p:cNvSpPr>
          <p:nvPr>
            <p:ph type="title"/>
          </p:nvPr>
        </p:nvSpPr>
        <p:spPr>
          <a:xfrm>
            <a:off x="486696" y="253746"/>
            <a:ext cx="2763774" cy="1206246"/>
          </a:xfrm>
        </p:spPr>
        <p:txBody>
          <a:bodyPr>
            <a:normAutofit/>
          </a:bodyPr>
          <a:lstStyle/>
          <a:p>
            <a:r>
              <a:rPr lang="en-US" sz="2700"/>
              <a:t> SVC Code:</a:t>
            </a:r>
          </a:p>
        </p:txBody>
      </p:sp>
      <p:sp>
        <p:nvSpPr>
          <p:cNvPr id="11" name="Content Placeholder 10">
            <a:extLst>
              <a:ext uri="{FF2B5EF4-FFF2-40B4-BE49-F238E27FC236}">
                <a16:creationId xmlns:a16="http://schemas.microsoft.com/office/drawing/2014/main" id="{0AE09DDD-0E8F-42E6-92C3-C05907B69380}"/>
              </a:ext>
            </a:extLst>
          </p:cNvPr>
          <p:cNvSpPr>
            <a:spLocks noGrp="1"/>
          </p:cNvSpPr>
          <p:nvPr>
            <p:ph idx="1"/>
          </p:nvPr>
        </p:nvSpPr>
        <p:spPr>
          <a:xfrm>
            <a:off x="3648075" y="253746"/>
            <a:ext cx="5006720" cy="1203812"/>
          </a:xfrm>
        </p:spPr>
        <p:txBody>
          <a:bodyPr anchor="ctr">
            <a:normAutofit/>
          </a:bodyPr>
          <a:lstStyle/>
          <a:p>
            <a:r>
              <a:rPr lang="en-US" sz="1500"/>
              <a:t>With Linear SVC we got model accuracy of 93% on the test data set.</a:t>
            </a:r>
          </a:p>
        </p:txBody>
      </p:sp>
      <p:sp>
        <p:nvSpPr>
          <p:cNvPr id="21" name="Rectangle 2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58257"/>
            <a:ext cx="9144001" cy="3485243"/>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173" y="1817370"/>
            <a:ext cx="4210176" cy="2947736"/>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0847BA73-9E37-A043-8065-AB1990E78101}"/>
              </a:ext>
            </a:extLst>
          </p:cNvPr>
          <p:cNvPicPr>
            <a:picLocks noChangeAspect="1"/>
          </p:cNvPicPr>
          <p:nvPr/>
        </p:nvPicPr>
        <p:blipFill>
          <a:blip r:embed="rId2"/>
          <a:stretch>
            <a:fillRect/>
          </a:stretch>
        </p:blipFill>
        <p:spPr>
          <a:xfrm>
            <a:off x="0" y="1655822"/>
            <a:ext cx="4665318" cy="3233932"/>
          </a:xfrm>
          <a:prstGeom prst="rect">
            <a:avLst/>
          </a:prstGeom>
        </p:spPr>
      </p:pic>
      <p:sp>
        <p:nvSpPr>
          <p:cNvPr id="25"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061" y="1817370"/>
            <a:ext cx="4210177" cy="2947736"/>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911AE5F5-7147-5E42-8059-2862CD75FB84}"/>
              </a:ext>
            </a:extLst>
          </p:cNvPr>
          <p:cNvPicPr>
            <a:picLocks noChangeAspect="1"/>
          </p:cNvPicPr>
          <p:nvPr/>
        </p:nvPicPr>
        <p:blipFill>
          <a:blip r:embed="rId3"/>
          <a:stretch>
            <a:fillRect/>
          </a:stretch>
        </p:blipFill>
        <p:spPr>
          <a:xfrm>
            <a:off x="4691061" y="2732551"/>
            <a:ext cx="4478682" cy="2032555"/>
          </a:xfrm>
          <a:prstGeom prst="rect">
            <a:avLst/>
          </a:prstGeom>
        </p:spPr>
      </p:pic>
    </p:spTree>
    <p:extLst>
      <p:ext uri="{BB962C8B-B14F-4D97-AF65-F5344CB8AC3E}">
        <p14:creationId xmlns:p14="http://schemas.microsoft.com/office/powerpoint/2010/main" val="40744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a:xfrm>
            <a:off x="227023" y="575352"/>
            <a:ext cx="8288327" cy="692663"/>
          </a:xfrm>
        </p:spPr>
        <p:txBody>
          <a:bodyPr>
            <a:normAutofit/>
          </a:bodyPr>
          <a:lstStyle/>
          <a:p>
            <a:r>
              <a:rPr lang="en-US" sz="3200" b="1"/>
              <a:t>Project Challenges and Solutions</a:t>
            </a:r>
            <a:endParaRPr lang="en-US"/>
          </a:p>
        </p:txBody>
      </p:sp>
      <p:sp>
        <p:nvSpPr>
          <p:cNvPr id="9" name="TextBox 8">
            <a:extLst>
              <a:ext uri="{FF2B5EF4-FFF2-40B4-BE49-F238E27FC236}">
                <a16:creationId xmlns:a16="http://schemas.microsoft.com/office/drawing/2014/main" id="{A5555E31-241A-418F-9433-A08E68FA17CE}"/>
              </a:ext>
            </a:extLst>
          </p:cNvPr>
          <p:cNvSpPr txBox="1"/>
          <p:nvPr/>
        </p:nvSpPr>
        <p:spPr>
          <a:xfrm>
            <a:off x="502170" y="1493137"/>
            <a:ext cx="7562538" cy="2169825"/>
          </a:xfrm>
          <a:prstGeom prst="rect">
            <a:avLst/>
          </a:prstGeom>
          <a:noFill/>
        </p:spPr>
        <p:txBody>
          <a:bodyPr wrap="square" lIns="91440" tIns="45720" rIns="91440" bIns="45720" rtlCol="0" anchor="t">
            <a:spAutoFit/>
          </a:bodyPr>
          <a:lstStyle/>
          <a:p>
            <a:endParaRPr lang="en-US"/>
          </a:p>
          <a:p>
            <a:r>
              <a:rPr lang="en-US"/>
              <a:t>One major challenge we faced while working on the project is getting the labels for each row, we had to refer to various online resources regarding how the credit score works, how these scores get affected, and how does banks processes credit card request.</a:t>
            </a:r>
            <a:endParaRPr lang="en-US">
              <a:cs typeface="Arial"/>
            </a:endParaRPr>
          </a:p>
          <a:p>
            <a:endParaRPr lang="en-US"/>
          </a:p>
          <a:p>
            <a:r>
              <a:rPr lang="en-US"/>
              <a:t>Other challenge was processing the data, we had significant amount of missing data in some columns.</a:t>
            </a:r>
            <a:endParaRPr lang="en-US">
              <a:cs typeface="Arial"/>
            </a:endParaRPr>
          </a:p>
          <a:p>
            <a:endParaRPr lang="en-US"/>
          </a:p>
          <a:p>
            <a:r>
              <a:rPr lang="en-US"/>
              <a:t>Feature selection also took significant amount of time, as we had to perform trial and error on including and excluding various features to get the best model.</a:t>
            </a:r>
            <a:endParaRPr lang="en-US">
              <a:cs typeface="Arial"/>
            </a:endParaRPr>
          </a:p>
        </p:txBody>
      </p:sp>
    </p:spTree>
    <p:extLst>
      <p:ext uri="{BB962C8B-B14F-4D97-AF65-F5344CB8AC3E}">
        <p14:creationId xmlns:p14="http://schemas.microsoft.com/office/powerpoint/2010/main" val="2267498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AED6-4D88-2944-AA9C-453EE88EE3B3}"/>
              </a:ext>
            </a:extLst>
          </p:cNvPr>
          <p:cNvSpPr>
            <a:spLocks noGrp="1"/>
          </p:cNvSpPr>
          <p:nvPr>
            <p:ph type="title"/>
          </p:nvPr>
        </p:nvSpPr>
        <p:spPr/>
        <p:txBody>
          <a:bodyPr/>
          <a:lstStyle/>
          <a:p>
            <a:r>
              <a:rPr lang="en-US"/>
              <a:t>Business Conclusion</a:t>
            </a:r>
          </a:p>
        </p:txBody>
      </p:sp>
      <p:sp>
        <p:nvSpPr>
          <p:cNvPr id="3" name="Content Placeholder 2">
            <a:extLst>
              <a:ext uri="{FF2B5EF4-FFF2-40B4-BE49-F238E27FC236}">
                <a16:creationId xmlns:a16="http://schemas.microsoft.com/office/drawing/2014/main" id="{2CB5AA93-5B4C-374B-80C2-1F1066B02384}"/>
              </a:ext>
            </a:extLst>
          </p:cNvPr>
          <p:cNvSpPr>
            <a:spLocks noGrp="1"/>
          </p:cNvSpPr>
          <p:nvPr>
            <p:ph idx="1"/>
          </p:nvPr>
        </p:nvSpPr>
        <p:spPr>
          <a:xfrm>
            <a:off x="628649" y="1369219"/>
            <a:ext cx="8375501" cy="3263504"/>
          </a:xfrm>
        </p:spPr>
        <p:txBody>
          <a:bodyPr vert="horz" lIns="91440" tIns="45720" rIns="91440" bIns="45720" rtlCol="0" anchor="t">
            <a:normAutofit/>
          </a:bodyPr>
          <a:lstStyle/>
          <a:p>
            <a:pPr algn="just"/>
            <a:r>
              <a:rPr lang="en-US" sz="1600">
                <a:latin typeface="Arial"/>
                <a:cs typeface="Arial"/>
              </a:rPr>
              <a:t>Firstly, we believe from the model's performance we can stream and automate the process of credit card approval for banking sectors which could save significant amount of time.</a:t>
            </a:r>
          </a:p>
          <a:p>
            <a:pPr algn="just"/>
            <a:r>
              <a:rPr lang="en-US" sz="1600">
                <a:latin typeface="Arial"/>
                <a:cs typeface="Arial"/>
              </a:rPr>
              <a:t>We strongly believe that binary classifier algorithms will perform well in determining the outcome on any set of features differing from bank to bank.</a:t>
            </a:r>
          </a:p>
          <a:p>
            <a:pPr algn="just"/>
            <a:r>
              <a:rPr lang="en-US" sz="1600">
                <a:latin typeface="Arial"/>
                <a:cs typeface="Arial"/>
              </a:rPr>
              <a:t>For Real time implementation we believe the accuracy of 93% is not sufficient and we can still improve the model accuracy by training our model better since it can cause banks significant amount of money by approving the credit card to a wrong person. If more data is available to train the model we believe that the model will perform much better.</a:t>
            </a:r>
          </a:p>
        </p:txBody>
      </p:sp>
    </p:spTree>
    <p:extLst>
      <p:ext uri="{BB962C8B-B14F-4D97-AF65-F5344CB8AC3E}">
        <p14:creationId xmlns:p14="http://schemas.microsoft.com/office/powerpoint/2010/main" val="2928890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E45F66-C6DF-4843-803C-F8BA80EDF18B}"/>
              </a:ext>
            </a:extLst>
          </p:cNvPr>
          <p:cNvSpPr txBox="1"/>
          <p:nvPr/>
        </p:nvSpPr>
        <p:spPr>
          <a:xfrm>
            <a:off x="2286000" y="619511"/>
            <a:ext cx="5382348" cy="2146742"/>
          </a:xfrm>
          <a:prstGeom prst="rect">
            <a:avLst/>
          </a:prstGeom>
          <a:noFill/>
        </p:spPr>
        <p:txBody>
          <a:bodyPr wrap="square">
            <a:spAutoFit/>
          </a:bodyPr>
          <a:lstStyle/>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endParaRPr lang="en-US"/>
          </a:p>
          <a:p>
            <a:pPr marL="0" indent="0" algn="ctr">
              <a:buNone/>
            </a:pPr>
            <a:r>
              <a:rPr lang="en-US" sz="6600">
                <a:solidFill>
                  <a:schemeClr val="bg1"/>
                </a:solidFill>
              </a:rPr>
              <a:t>Thank you!</a:t>
            </a:r>
          </a:p>
        </p:txBody>
      </p:sp>
    </p:spTree>
    <p:extLst>
      <p:ext uri="{BB962C8B-B14F-4D97-AF65-F5344CB8AC3E}">
        <p14:creationId xmlns:p14="http://schemas.microsoft.com/office/powerpoint/2010/main" val="233293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EF2D-5B19-4BA5-A39F-327AFCB3D9C3}"/>
              </a:ext>
            </a:extLst>
          </p:cNvPr>
          <p:cNvSpPr>
            <a:spLocks noGrp="1"/>
          </p:cNvSpPr>
          <p:nvPr>
            <p:ph type="title"/>
          </p:nvPr>
        </p:nvSpPr>
        <p:spPr/>
        <p:txBody>
          <a:bodyPr/>
          <a:lstStyle/>
          <a:p>
            <a:r>
              <a:rPr lang="en-US">
                <a:latin typeface="Arial"/>
                <a:cs typeface="Arial"/>
              </a:rPr>
              <a:t>Data Flow </a:t>
            </a:r>
            <a:endParaRPr lang="en-US"/>
          </a:p>
        </p:txBody>
      </p:sp>
      <p:sp>
        <p:nvSpPr>
          <p:cNvPr id="3" name="Content Placeholder 2">
            <a:extLst>
              <a:ext uri="{FF2B5EF4-FFF2-40B4-BE49-F238E27FC236}">
                <a16:creationId xmlns:a16="http://schemas.microsoft.com/office/drawing/2014/main" id="{9CF5DB8C-CBCE-4578-A088-28B0FEC8D853}"/>
              </a:ext>
            </a:extLst>
          </p:cNvPr>
          <p:cNvSpPr>
            <a:spLocks noGrp="1"/>
          </p:cNvSpPr>
          <p:nvPr>
            <p:ph idx="1"/>
          </p:nvPr>
        </p:nvSpPr>
        <p:spPr>
          <a:xfrm>
            <a:off x="628650" y="1369219"/>
            <a:ext cx="8049389" cy="3263504"/>
          </a:xfrm>
        </p:spPr>
        <p:txBody>
          <a:bodyPr vert="horz" lIns="91440" tIns="45720" rIns="91440" bIns="45720" rtlCol="0" anchor="t">
            <a:normAutofit/>
          </a:bodyPr>
          <a:lstStyle/>
          <a:p>
            <a:pPr marL="0" indent="0">
              <a:buNone/>
            </a:pPr>
            <a:r>
              <a:rPr lang="en-US"/>
              <a:t>.</a:t>
            </a:r>
          </a:p>
        </p:txBody>
      </p:sp>
      <p:sp>
        <p:nvSpPr>
          <p:cNvPr id="4" name="Rectangle 3">
            <a:extLst>
              <a:ext uri="{FF2B5EF4-FFF2-40B4-BE49-F238E27FC236}">
                <a16:creationId xmlns:a16="http://schemas.microsoft.com/office/drawing/2014/main" id="{36D736A1-E91E-4282-813C-59C2424DF1C1}"/>
              </a:ext>
            </a:extLst>
          </p:cNvPr>
          <p:cNvSpPr/>
          <p:nvPr/>
        </p:nvSpPr>
        <p:spPr>
          <a:xfrm>
            <a:off x="952778" y="3979224"/>
            <a:ext cx="1105455" cy="492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Data</a:t>
            </a:r>
            <a:endParaRPr lang="en-US"/>
          </a:p>
        </p:txBody>
      </p:sp>
      <p:sp>
        <p:nvSpPr>
          <p:cNvPr id="5" name="Rectangle 4">
            <a:extLst>
              <a:ext uri="{FF2B5EF4-FFF2-40B4-BE49-F238E27FC236}">
                <a16:creationId xmlns:a16="http://schemas.microsoft.com/office/drawing/2014/main" id="{E43A080F-D09B-44EA-B64E-1ED020F83393}"/>
              </a:ext>
            </a:extLst>
          </p:cNvPr>
          <p:cNvSpPr/>
          <p:nvPr/>
        </p:nvSpPr>
        <p:spPr>
          <a:xfrm>
            <a:off x="1003878" y="3120931"/>
            <a:ext cx="1405805" cy="492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Data Preprocessing</a:t>
            </a:r>
            <a:endParaRPr lang="en-US"/>
          </a:p>
        </p:txBody>
      </p:sp>
      <p:sp>
        <p:nvSpPr>
          <p:cNvPr id="6" name="Rectangle 5">
            <a:extLst>
              <a:ext uri="{FF2B5EF4-FFF2-40B4-BE49-F238E27FC236}">
                <a16:creationId xmlns:a16="http://schemas.microsoft.com/office/drawing/2014/main" id="{77AA2836-7C7C-41C2-8E76-45F62F15539E}"/>
              </a:ext>
            </a:extLst>
          </p:cNvPr>
          <p:cNvSpPr/>
          <p:nvPr/>
        </p:nvSpPr>
        <p:spPr>
          <a:xfrm>
            <a:off x="1837142" y="2289753"/>
            <a:ext cx="1147170" cy="492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Feature Extraction</a:t>
            </a:r>
            <a:endParaRPr lang="en-US"/>
          </a:p>
        </p:txBody>
      </p:sp>
      <p:sp>
        <p:nvSpPr>
          <p:cNvPr id="7" name="Rectangle 6">
            <a:extLst>
              <a:ext uri="{FF2B5EF4-FFF2-40B4-BE49-F238E27FC236}">
                <a16:creationId xmlns:a16="http://schemas.microsoft.com/office/drawing/2014/main" id="{C5DEAB89-63B2-42F9-AA5C-3EF2F709C9FA}"/>
              </a:ext>
            </a:extLst>
          </p:cNvPr>
          <p:cNvSpPr/>
          <p:nvPr/>
        </p:nvSpPr>
        <p:spPr>
          <a:xfrm>
            <a:off x="3156390" y="1806898"/>
            <a:ext cx="913565" cy="483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Feature Selection</a:t>
            </a:r>
            <a:endParaRPr lang="en-US"/>
          </a:p>
        </p:txBody>
      </p:sp>
      <p:sp>
        <p:nvSpPr>
          <p:cNvPr id="8" name="Rectangle 7">
            <a:extLst>
              <a:ext uri="{FF2B5EF4-FFF2-40B4-BE49-F238E27FC236}">
                <a16:creationId xmlns:a16="http://schemas.microsoft.com/office/drawing/2014/main" id="{93C2B538-9DD9-4CE1-85A4-6CE3FCF2CD7C}"/>
              </a:ext>
            </a:extLst>
          </p:cNvPr>
          <p:cNvSpPr/>
          <p:nvPr/>
        </p:nvSpPr>
        <p:spPr>
          <a:xfrm>
            <a:off x="5618637" y="2254295"/>
            <a:ext cx="1168027" cy="467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Model Training</a:t>
            </a:r>
            <a:endParaRPr lang="en-US"/>
          </a:p>
        </p:txBody>
      </p:sp>
      <p:sp>
        <p:nvSpPr>
          <p:cNvPr id="9" name="Rectangle 8">
            <a:extLst>
              <a:ext uri="{FF2B5EF4-FFF2-40B4-BE49-F238E27FC236}">
                <a16:creationId xmlns:a16="http://schemas.microsoft.com/office/drawing/2014/main" id="{B22E58F7-CFEA-4B75-8FE1-3A2DF54E4225}"/>
              </a:ext>
            </a:extLst>
          </p:cNvPr>
          <p:cNvSpPr/>
          <p:nvPr/>
        </p:nvSpPr>
        <p:spPr>
          <a:xfrm>
            <a:off x="6686549" y="3005172"/>
            <a:ext cx="1689469" cy="538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Model Evaluation on Test Data</a:t>
            </a:r>
          </a:p>
        </p:txBody>
      </p:sp>
      <p:sp>
        <p:nvSpPr>
          <p:cNvPr id="10" name="Rectangle 9">
            <a:extLst>
              <a:ext uri="{FF2B5EF4-FFF2-40B4-BE49-F238E27FC236}">
                <a16:creationId xmlns:a16="http://schemas.microsoft.com/office/drawing/2014/main" id="{6F8B9600-16D0-4B81-87B4-83892F2FB7E6}"/>
              </a:ext>
            </a:extLst>
          </p:cNvPr>
          <p:cNvSpPr/>
          <p:nvPr/>
        </p:nvSpPr>
        <p:spPr>
          <a:xfrm>
            <a:off x="4442264" y="1807940"/>
            <a:ext cx="913565" cy="483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Data Splitting</a:t>
            </a:r>
            <a:endParaRPr lang="en-US"/>
          </a:p>
        </p:txBody>
      </p:sp>
      <p:sp>
        <p:nvSpPr>
          <p:cNvPr id="11" name="Rectangle 10">
            <a:extLst>
              <a:ext uri="{FF2B5EF4-FFF2-40B4-BE49-F238E27FC236}">
                <a16:creationId xmlns:a16="http://schemas.microsoft.com/office/drawing/2014/main" id="{E6235F53-3482-40EC-9119-714FD19D069C}"/>
              </a:ext>
            </a:extLst>
          </p:cNvPr>
          <p:cNvSpPr/>
          <p:nvPr/>
        </p:nvSpPr>
        <p:spPr>
          <a:xfrm>
            <a:off x="6936841" y="3893708"/>
            <a:ext cx="1389119" cy="542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Exploratory Analysis</a:t>
            </a:r>
            <a:endParaRPr lang="en-US"/>
          </a:p>
        </p:txBody>
      </p:sp>
      <p:sp>
        <p:nvSpPr>
          <p:cNvPr id="14" name="Arrow: Up 13">
            <a:extLst>
              <a:ext uri="{FF2B5EF4-FFF2-40B4-BE49-F238E27FC236}">
                <a16:creationId xmlns:a16="http://schemas.microsoft.com/office/drawing/2014/main" id="{9BE64A55-A6FB-4660-820D-065275B7A567}"/>
              </a:ext>
            </a:extLst>
          </p:cNvPr>
          <p:cNvSpPr/>
          <p:nvPr/>
        </p:nvSpPr>
        <p:spPr>
          <a:xfrm>
            <a:off x="1464883" y="3614540"/>
            <a:ext cx="158519" cy="3629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Bent 15">
            <a:extLst>
              <a:ext uri="{FF2B5EF4-FFF2-40B4-BE49-F238E27FC236}">
                <a16:creationId xmlns:a16="http://schemas.microsoft.com/office/drawing/2014/main" id="{94CFCC28-E800-4746-A665-B329621C9E15}"/>
              </a:ext>
            </a:extLst>
          </p:cNvPr>
          <p:cNvSpPr/>
          <p:nvPr/>
        </p:nvSpPr>
        <p:spPr>
          <a:xfrm rot="5400000">
            <a:off x="5633660" y="1682162"/>
            <a:ext cx="300351" cy="83013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AF868A83-351B-474B-BC34-1C1AA4F7C2E4}"/>
              </a:ext>
            </a:extLst>
          </p:cNvPr>
          <p:cNvSpPr/>
          <p:nvPr/>
        </p:nvSpPr>
        <p:spPr>
          <a:xfrm rot="5400000">
            <a:off x="6956034" y="2245319"/>
            <a:ext cx="600700" cy="93859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Bent 19">
            <a:extLst>
              <a:ext uri="{FF2B5EF4-FFF2-40B4-BE49-F238E27FC236}">
                <a16:creationId xmlns:a16="http://schemas.microsoft.com/office/drawing/2014/main" id="{080BC7D0-CBE0-476F-B7B4-7434B3A69813}"/>
              </a:ext>
            </a:extLst>
          </p:cNvPr>
          <p:cNvSpPr/>
          <p:nvPr/>
        </p:nvSpPr>
        <p:spPr>
          <a:xfrm>
            <a:off x="2364032" y="1917361"/>
            <a:ext cx="788419" cy="37126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D45189A1-29CD-4953-8DE6-4CF8A4C02D38}"/>
              </a:ext>
            </a:extLst>
          </p:cNvPr>
          <p:cNvSpPr/>
          <p:nvPr/>
        </p:nvSpPr>
        <p:spPr>
          <a:xfrm>
            <a:off x="1504695" y="2451317"/>
            <a:ext cx="333723" cy="66744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Up 23">
            <a:extLst>
              <a:ext uri="{FF2B5EF4-FFF2-40B4-BE49-F238E27FC236}">
                <a16:creationId xmlns:a16="http://schemas.microsoft.com/office/drawing/2014/main" id="{DADC554F-292E-4E6C-B4B2-7CEE524CDCAE}"/>
              </a:ext>
            </a:extLst>
          </p:cNvPr>
          <p:cNvSpPr/>
          <p:nvPr/>
        </p:nvSpPr>
        <p:spPr>
          <a:xfrm rot="10620000">
            <a:off x="7484623" y="3543660"/>
            <a:ext cx="150175" cy="3420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3A69847F-2F1E-4CB3-82F0-18234CA0EDDE}"/>
              </a:ext>
            </a:extLst>
          </p:cNvPr>
          <p:cNvSpPr/>
          <p:nvPr/>
        </p:nvSpPr>
        <p:spPr>
          <a:xfrm rot="5400000">
            <a:off x="4170121" y="1856238"/>
            <a:ext cx="179377" cy="3837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151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a:xfrm>
            <a:off x="147325" y="575352"/>
            <a:ext cx="8368025" cy="692663"/>
          </a:xfrm>
        </p:spPr>
        <p:txBody>
          <a:bodyPr/>
          <a:lstStyle/>
          <a:p>
            <a:r>
              <a:rPr lang="en-US" b="1"/>
              <a:t>Dataset Review</a:t>
            </a:r>
            <a:endParaRPr lang="en-US"/>
          </a:p>
        </p:txBody>
      </p:sp>
      <p:sp>
        <p:nvSpPr>
          <p:cNvPr id="5" name="Content Placeholder 4">
            <a:extLst>
              <a:ext uri="{FF2B5EF4-FFF2-40B4-BE49-F238E27FC236}">
                <a16:creationId xmlns:a16="http://schemas.microsoft.com/office/drawing/2014/main" id="{11E48FBC-61E8-214A-8B5A-4036B2829B5F}"/>
              </a:ext>
            </a:extLst>
          </p:cNvPr>
          <p:cNvSpPr>
            <a:spLocks noGrp="1"/>
          </p:cNvSpPr>
          <p:nvPr>
            <p:ph idx="1"/>
          </p:nvPr>
        </p:nvSpPr>
        <p:spPr/>
        <p:txBody>
          <a:bodyPr/>
          <a:lstStyle/>
          <a:p>
            <a:r>
              <a:rPr lang="en-US"/>
              <a:t>Data sourced from Kaggle</a:t>
            </a:r>
          </a:p>
          <a:p>
            <a:pPr marL="0" indent="0">
              <a:buNone/>
            </a:pPr>
            <a:r>
              <a:rPr lang="en-US"/>
              <a:t> </a:t>
            </a:r>
            <a:r>
              <a:rPr lang="en-US" sz="1400" i="1">
                <a:hlinkClick r:id="rId2"/>
              </a:rPr>
              <a:t>https://www.kaggle.com/rikdifos/credit-card-approval-prediction</a:t>
            </a:r>
            <a:endParaRPr lang="en-US" sz="1400" i="1"/>
          </a:p>
          <a:p>
            <a:r>
              <a:rPr lang="en-US"/>
              <a:t>Data Set Attributes: </a:t>
            </a:r>
          </a:p>
          <a:p>
            <a:pPr marL="0" indent="0">
              <a:buNone/>
            </a:pPr>
            <a:r>
              <a:rPr lang="en-US" sz="1400">
                <a:latin typeface="+mn-lt"/>
              </a:rPr>
              <a:t>             </a:t>
            </a:r>
            <a:r>
              <a:rPr lang="en-US" sz="1400" b="1">
                <a:latin typeface="+mn-lt"/>
              </a:rPr>
              <a:t>Application Record</a:t>
            </a:r>
            <a:r>
              <a:rPr lang="en-US" sz="1400">
                <a:latin typeface="+mn-lt"/>
              </a:rPr>
              <a:t>: This file had data related to all the Credit Card applicants and each          applicant had 17 attributes. Some of the attributes used in the analysis are Age(</a:t>
            </a:r>
            <a:r>
              <a:rPr lang="en-US" sz="1400"/>
              <a:t>Continuous</a:t>
            </a:r>
            <a:r>
              <a:rPr lang="en-US" sz="1400">
                <a:latin typeface="+mn-lt"/>
              </a:rPr>
              <a:t>),    Count of family members(Discrete), average income(</a:t>
            </a:r>
            <a:r>
              <a:rPr lang="en-US" sz="1400"/>
              <a:t>Continuous</a:t>
            </a:r>
            <a:r>
              <a:rPr lang="en-US" sz="1400">
                <a:latin typeface="+mn-lt"/>
              </a:rPr>
              <a:t>), occupation(Categorical), gender(Categorical).</a:t>
            </a:r>
          </a:p>
          <a:p>
            <a:pPr marL="0" indent="0">
              <a:buNone/>
            </a:pPr>
            <a:r>
              <a:rPr lang="en-US" sz="1400">
                <a:latin typeface="+mn-lt"/>
              </a:rPr>
              <a:t>                     </a:t>
            </a:r>
            <a:r>
              <a:rPr lang="en-US" sz="1400" b="1">
                <a:latin typeface="+mn-lt"/>
              </a:rPr>
              <a:t>Credit Record</a:t>
            </a:r>
            <a:r>
              <a:rPr lang="en-US" sz="1400">
                <a:latin typeface="+mn-lt"/>
              </a:rPr>
              <a:t>: Credit Information related to each applicant such as Number of missed payment, Number of loans, Number of intime payments.</a:t>
            </a:r>
          </a:p>
          <a:p>
            <a:pPr marL="0" indent="0">
              <a:buNone/>
            </a:pPr>
            <a:endParaRPr lang="en-US" sz="1400">
              <a:latin typeface="+mn-lt"/>
            </a:endParaRPr>
          </a:p>
          <a:p>
            <a:pPr marL="0" indent="0">
              <a:buNone/>
            </a:pPr>
            <a:r>
              <a:rPr lang="en-US" sz="1400">
                <a:latin typeface="+mn-lt"/>
              </a:rPr>
              <a:t>The dataset has information about 438,558 candidates applying for Credit Cards.</a:t>
            </a:r>
          </a:p>
        </p:txBody>
      </p:sp>
    </p:spTree>
    <p:extLst>
      <p:ext uri="{BB962C8B-B14F-4D97-AF65-F5344CB8AC3E}">
        <p14:creationId xmlns:p14="http://schemas.microsoft.com/office/powerpoint/2010/main" val="318393310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ABF8-ABDE-5245-8A46-891E55C18D42}"/>
              </a:ext>
            </a:extLst>
          </p:cNvPr>
          <p:cNvSpPr>
            <a:spLocks noGrp="1"/>
          </p:cNvSpPr>
          <p:nvPr>
            <p:ph type="title"/>
          </p:nvPr>
        </p:nvSpPr>
        <p:spPr/>
        <p:txBody>
          <a:bodyPr/>
          <a:lstStyle/>
          <a:p>
            <a:r>
              <a:rPr lang="en-US"/>
              <a:t>Data Cleaning</a:t>
            </a:r>
          </a:p>
        </p:txBody>
      </p:sp>
      <p:sp>
        <p:nvSpPr>
          <p:cNvPr id="3" name="Content Placeholder 2">
            <a:extLst>
              <a:ext uri="{FF2B5EF4-FFF2-40B4-BE49-F238E27FC236}">
                <a16:creationId xmlns:a16="http://schemas.microsoft.com/office/drawing/2014/main" id="{673FEA73-C3A7-894A-A808-BDF0E94DF87C}"/>
              </a:ext>
            </a:extLst>
          </p:cNvPr>
          <p:cNvSpPr>
            <a:spLocks noGrp="1"/>
          </p:cNvSpPr>
          <p:nvPr>
            <p:ph idx="1"/>
          </p:nvPr>
        </p:nvSpPr>
        <p:spPr/>
        <p:txBody>
          <a:bodyPr>
            <a:normAutofit/>
          </a:bodyPr>
          <a:lstStyle/>
          <a:p>
            <a:r>
              <a:rPr lang="en-US" sz="1600"/>
              <a:t>There were some cell with missing values in the dataset for example, there were some missing values for occupation attribute which was replaced by not known. Also, for Variable Income we replaced the missing values with mean value of the column.</a:t>
            </a:r>
          </a:p>
          <a:p>
            <a:r>
              <a:rPr lang="en-US" sz="1600"/>
              <a:t>The age column was computed from an attribute called </a:t>
            </a:r>
            <a:r>
              <a:rPr lang="en-US" sz="1600" err="1"/>
              <a:t>days_birth</a:t>
            </a:r>
            <a:r>
              <a:rPr lang="en-US" sz="1600"/>
              <a:t> by dividing the days by 365 to convert it to age</a:t>
            </a:r>
          </a:p>
          <a:p>
            <a:r>
              <a:rPr lang="en-US" sz="1600"/>
              <a:t>The two data file was joined to create a main data file</a:t>
            </a:r>
          </a:p>
          <a:p>
            <a:r>
              <a:rPr lang="en-US" sz="1600"/>
              <a:t>The attribute values has been converted into multiple categorical attributes and re-joined with the original data set</a:t>
            </a:r>
          </a:p>
          <a:p>
            <a:r>
              <a:rPr lang="en-US" sz="1600"/>
              <a:t>Feature selection was performed as part of modelling process in different models to see improvements in evaluation parameter based on the cleaned data.</a:t>
            </a:r>
          </a:p>
        </p:txBody>
      </p:sp>
    </p:spTree>
    <p:extLst>
      <p:ext uri="{BB962C8B-B14F-4D97-AF65-F5344CB8AC3E}">
        <p14:creationId xmlns:p14="http://schemas.microsoft.com/office/powerpoint/2010/main" val="2005411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662B-72A6-6842-9ADE-A9E8482B5155}"/>
              </a:ext>
            </a:extLst>
          </p:cNvPr>
          <p:cNvSpPr>
            <a:spLocks noGrp="1"/>
          </p:cNvSpPr>
          <p:nvPr>
            <p:ph type="title"/>
          </p:nvPr>
        </p:nvSpPr>
        <p:spPr/>
        <p:txBody>
          <a:bodyPr/>
          <a:lstStyle/>
          <a:p>
            <a:r>
              <a:rPr lang="en-US"/>
              <a:t>Assumptions</a:t>
            </a:r>
          </a:p>
        </p:txBody>
      </p:sp>
      <p:sp>
        <p:nvSpPr>
          <p:cNvPr id="3" name="Content Placeholder 2">
            <a:extLst>
              <a:ext uri="{FF2B5EF4-FFF2-40B4-BE49-F238E27FC236}">
                <a16:creationId xmlns:a16="http://schemas.microsoft.com/office/drawing/2014/main" id="{7C9AC3D5-7DD2-F94D-869E-5ABBE289A8FD}"/>
              </a:ext>
            </a:extLst>
          </p:cNvPr>
          <p:cNvSpPr>
            <a:spLocks noGrp="1"/>
          </p:cNvSpPr>
          <p:nvPr>
            <p:ph idx="1"/>
          </p:nvPr>
        </p:nvSpPr>
        <p:spPr/>
        <p:txBody>
          <a:bodyPr>
            <a:normAutofit/>
          </a:bodyPr>
          <a:lstStyle/>
          <a:p>
            <a:r>
              <a:rPr lang="en-US" sz="1800"/>
              <a:t>We had to make couple of assumptions on the dataset before we started of with building models.</a:t>
            </a:r>
          </a:p>
          <a:p>
            <a:r>
              <a:rPr lang="en-US" sz="1800"/>
              <a:t>We are given unlabeled dataset where we are only given a credit information about the person(i.e., number of payments due , number of in time payments, number of loans and overdues) based on this data we have to generate labels.</a:t>
            </a:r>
          </a:p>
          <a:p>
            <a:r>
              <a:rPr lang="en-US" sz="1800"/>
              <a:t>To generate the labels, we referred the various banks and other articles sites to determine number of overdue payments that can affect the persons credit score. </a:t>
            </a:r>
          </a:p>
        </p:txBody>
      </p:sp>
    </p:spTree>
    <p:extLst>
      <p:ext uri="{BB962C8B-B14F-4D97-AF65-F5344CB8AC3E}">
        <p14:creationId xmlns:p14="http://schemas.microsoft.com/office/powerpoint/2010/main" val="237865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73843"/>
            <a:ext cx="8375585" cy="156698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DF2733-1129-6E49-811C-76C178AB10E3}"/>
              </a:ext>
            </a:extLst>
          </p:cNvPr>
          <p:cNvSpPr>
            <a:spLocks noGrp="1"/>
          </p:cNvSpPr>
          <p:nvPr>
            <p:ph type="title"/>
          </p:nvPr>
        </p:nvSpPr>
        <p:spPr>
          <a:xfrm>
            <a:off x="788670" y="440116"/>
            <a:ext cx="6967594" cy="1234440"/>
          </a:xfrm>
        </p:spPr>
        <p:txBody>
          <a:bodyPr>
            <a:normAutofit/>
          </a:bodyPr>
          <a:lstStyle/>
          <a:p>
            <a:r>
              <a:rPr lang="en-US" sz="2400"/>
              <a:t>Data Overview</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793304"/>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82656" y="1050479"/>
            <a:ext cx="10972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 email&#10;&#10;Description automatically generated">
            <a:extLst>
              <a:ext uri="{FF2B5EF4-FFF2-40B4-BE49-F238E27FC236}">
                <a16:creationId xmlns:a16="http://schemas.microsoft.com/office/drawing/2014/main" id="{EA275F2C-6558-D147-8E0C-7B87CCF79379}"/>
              </a:ext>
            </a:extLst>
          </p:cNvPr>
          <p:cNvPicPr>
            <a:picLocks noChangeAspect="1"/>
          </p:cNvPicPr>
          <p:nvPr/>
        </p:nvPicPr>
        <p:blipFill>
          <a:blip r:embed="rId2"/>
          <a:stretch>
            <a:fillRect/>
          </a:stretch>
        </p:blipFill>
        <p:spPr>
          <a:xfrm>
            <a:off x="204395" y="2047046"/>
            <a:ext cx="4418633" cy="2822609"/>
          </a:xfrm>
          <a:prstGeom prst="rect">
            <a:avLst/>
          </a:prstGeom>
        </p:spPr>
      </p:pic>
      <p:pic>
        <p:nvPicPr>
          <p:cNvPr id="7" name="Picture 6" descr="Table&#10;&#10;Description automatically generated">
            <a:extLst>
              <a:ext uri="{FF2B5EF4-FFF2-40B4-BE49-F238E27FC236}">
                <a16:creationId xmlns:a16="http://schemas.microsoft.com/office/drawing/2014/main" id="{C4398AD3-6075-AD43-9475-D2E407CAA8BB}"/>
              </a:ext>
            </a:extLst>
          </p:cNvPr>
          <p:cNvPicPr>
            <a:picLocks noChangeAspect="1"/>
          </p:cNvPicPr>
          <p:nvPr/>
        </p:nvPicPr>
        <p:blipFill>
          <a:blip r:embed="rId3"/>
          <a:stretch>
            <a:fillRect/>
          </a:stretch>
        </p:blipFill>
        <p:spPr>
          <a:xfrm>
            <a:off x="4572000" y="2047046"/>
            <a:ext cx="4462511" cy="2862553"/>
          </a:xfrm>
          <a:prstGeom prst="rect">
            <a:avLst/>
          </a:prstGeom>
        </p:spPr>
      </p:pic>
    </p:spTree>
    <p:extLst>
      <p:ext uri="{BB962C8B-B14F-4D97-AF65-F5344CB8AC3E}">
        <p14:creationId xmlns:p14="http://schemas.microsoft.com/office/powerpoint/2010/main" val="1840547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3D803-7E6F-ED4F-ADFA-8939F1AC38E4}"/>
              </a:ext>
            </a:extLst>
          </p:cNvPr>
          <p:cNvSpPr>
            <a:spLocks noGrp="1"/>
          </p:cNvSpPr>
          <p:nvPr>
            <p:ph type="title"/>
          </p:nvPr>
        </p:nvSpPr>
        <p:spPr>
          <a:xfrm>
            <a:off x="479160" y="342900"/>
            <a:ext cx="8182230" cy="1026460"/>
          </a:xfrm>
        </p:spPr>
        <p:txBody>
          <a:bodyPr vert="horz" lIns="91440" tIns="45720" rIns="91440" bIns="45720" rtlCol="0" anchor="ctr">
            <a:normAutofit/>
          </a:bodyPr>
          <a:lstStyle/>
          <a:p>
            <a:pPr algn="ctr" defTabSz="914400"/>
            <a:r>
              <a:rPr lang="en-US" sz="3100">
                <a:solidFill>
                  <a:schemeClr val="tx1"/>
                </a:solidFill>
                <a:latin typeface="+mj-lt"/>
                <a:cs typeface="+mj-cs"/>
              </a:rPr>
              <a:t>Exploratory Data Analysis on Processed Dataset.</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1388012"/>
            <a:ext cx="2468880" cy="13716"/>
          </a:xfrm>
          <a:custGeom>
            <a:avLst/>
            <a:gdLst>
              <a:gd name="connsiteX0" fmla="*/ 0 w 2468880"/>
              <a:gd name="connsiteY0" fmla="*/ 0 h 13716"/>
              <a:gd name="connsiteX1" fmla="*/ 592531 w 2468880"/>
              <a:gd name="connsiteY1" fmla="*/ 0 h 13716"/>
              <a:gd name="connsiteX2" fmla="*/ 1160374 w 2468880"/>
              <a:gd name="connsiteY2" fmla="*/ 0 h 13716"/>
              <a:gd name="connsiteX3" fmla="*/ 1728216 w 2468880"/>
              <a:gd name="connsiteY3" fmla="*/ 0 h 13716"/>
              <a:gd name="connsiteX4" fmla="*/ 2468880 w 2468880"/>
              <a:gd name="connsiteY4" fmla="*/ 0 h 13716"/>
              <a:gd name="connsiteX5" fmla="*/ 2468880 w 2468880"/>
              <a:gd name="connsiteY5" fmla="*/ 13716 h 13716"/>
              <a:gd name="connsiteX6" fmla="*/ 1802282 w 2468880"/>
              <a:gd name="connsiteY6" fmla="*/ 13716 h 13716"/>
              <a:gd name="connsiteX7" fmla="*/ 1209751 w 2468880"/>
              <a:gd name="connsiteY7" fmla="*/ 13716 h 13716"/>
              <a:gd name="connsiteX8" fmla="*/ 641909 w 2468880"/>
              <a:gd name="connsiteY8" fmla="*/ 13716 h 13716"/>
              <a:gd name="connsiteX9" fmla="*/ 0 w 2468880"/>
              <a:gd name="connsiteY9" fmla="*/ 13716 h 13716"/>
              <a:gd name="connsiteX10" fmla="*/ 0 w 2468880"/>
              <a:gd name="connsiteY10" fmla="*/ 0 h 13716"/>
              <a:gd name="connsiteX0" fmla="*/ 0 w 2468880"/>
              <a:gd name="connsiteY0" fmla="*/ 0 h 13716"/>
              <a:gd name="connsiteX1" fmla="*/ 567842 w 2468880"/>
              <a:gd name="connsiteY1" fmla="*/ 0 h 13716"/>
              <a:gd name="connsiteX2" fmla="*/ 1234440 w 2468880"/>
              <a:gd name="connsiteY2" fmla="*/ 0 h 13716"/>
              <a:gd name="connsiteX3" fmla="*/ 1777594 w 2468880"/>
              <a:gd name="connsiteY3" fmla="*/ 0 h 13716"/>
              <a:gd name="connsiteX4" fmla="*/ 2468880 w 2468880"/>
              <a:gd name="connsiteY4" fmla="*/ 0 h 13716"/>
              <a:gd name="connsiteX5" fmla="*/ 2468880 w 2468880"/>
              <a:gd name="connsiteY5" fmla="*/ 13716 h 13716"/>
              <a:gd name="connsiteX6" fmla="*/ 1876349 w 2468880"/>
              <a:gd name="connsiteY6" fmla="*/ 13716 h 13716"/>
              <a:gd name="connsiteX7" fmla="*/ 1209751 w 2468880"/>
              <a:gd name="connsiteY7" fmla="*/ 13716 h 13716"/>
              <a:gd name="connsiteX8" fmla="*/ 617220 w 2468880"/>
              <a:gd name="connsiteY8" fmla="*/ 13716 h 13716"/>
              <a:gd name="connsiteX9" fmla="*/ 0 w 2468880"/>
              <a:gd name="connsiteY9" fmla="*/ 13716 h 13716"/>
              <a:gd name="connsiteX10" fmla="*/ 0 w 246888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3716" fill="none" extrusionOk="0">
                <a:moveTo>
                  <a:pt x="0" y="0"/>
                </a:moveTo>
                <a:cubicBezTo>
                  <a:pt x="172691" y="-12357"/>
                  <a:pt x="387089" y="31321"/>
                  <a:pt x="592531" y="0"/>
                </a:cubicBezTo>
                <a:cubicBezTo>
                  <a:pt x="767979" y="-23244"/>
                  <a:pt x="871733" y="8472"/>
                  <a:pt x="1160374" y="0"/>
                </a:cubicBezTo>
                <a:cubicBezTo>
                  <a:pt x="1449601" y="-3911"/>
                  <a:pt x="1607266" y="19376"/>
                  <a:pt x="1728216" y="0"/>
                </a:cubicBezTo>
                <a:cubicBezTo>
                  <a:pt x="1818829" y="-58888"/>
                  <a:pt x="2275430" y="-9413"/>
                  <a:pt x="2468880" y="0"/>
                </a:cubicBezTo>
                <a:cubicBezTo>
                  <a:pt x="2468188" y="5888"/>
                  <a:pt x="2468638" y="7585"/>
                  <a:pt x="2468880" y="13716"/>
                </a:cubicBezTo>
                <a:cubicBezTo>
                  <a:pt x="2232442" y="-7891"/>
                  <a:pt x="2078773" y="18481"/>
                  <a:pt x="1802282" y="13716"/>
                </a:cubicBezTo>
                <a:cubicBezTo>
                  <a:pt x="1540683" y="28046"/>
                  <a:pt x="1384233" y="12786"/>
                  <a:pt x="1209751" y="13716"/>
                </a:cubicBezTo>
                <a:cubicBezTo>
                  <a:pt x="1038679" y="-32929"/>
                  <a:pt x="820616" y="386"/>
                  <a:pt x="641909" y="13716"/>
                </a:cubicBezTo>
                <a:cubicBezTo>
                  <a:pt x="423595" y="7916"/>
                  <a:pt x="155068" y="36884"/>
                  <a:pt x="0" y="13716"/>
                </a:cubicBezTo>
                <a:cubicBezTo>
                  <a:pt x="-272" y="10611"/>
                  <a:pt x="1187" y="4872"/>
                  <a:pt x="0" y="0"/>
                </a:cubicBezTo>
                <a:close/>
              </a:path>
              <a:path w="2468880" h="13716" stroke="0" extrusionOk="0">
                <a:moveTo>
                  <a:pt x="0" y="0"/>
                </a:moveTo>
                <a:cubicBezTo>
                  <a:pt x="201127" y="34474"/>
                  <a:pt x="321325" y="11273"/>
                  <a:pt x="567842" y="0"/>
                </a:cubicBezTo>
                <a:cubicBezTo>
                  <a:pt x="816255" y="-37660"/>
                  <a:pt x="940209" y="-838"/>
                  <a:pt x="1234440" y="0"/>
                </a:cubicBezTo>
                <a:cubicBezTo>
                  <a:pt x="1509789" y="16874"/>
                  <a:pt x="1664509" y="5689"/>
                  <a:pt x="1777594" y="0"/>
                </a:cubicBezTo>
                <a:cubicBezTo>
                  <a:pt x="1845726" y="-6548"/>
                  <a:pt x="2193196" y="19370"/>
                  <a:pt x="2468880" y="0"/>
                </a:cubicBezTo>
                <a:cubicBezTo>
                  <a:pt x="2469348" y="4754"/>
                  <a:pt x="2469666" y="7202"/>
                  <a:pt x="2468880" y="13716"/>
                </a:cubicBezTo>
                <a:cubicBezTo>
                  <a:pt x="2271382" y="39808"/>
                  <a:pt x="1978656" y="27169"/>
                  <a:pt x="1876349" y="13716"/>
                </a:cubicBezTo>
                <a:cubicBezTo>
                  <a:pt x="1751977" y="-10588"/>
                  <a:pt x="1388067" y="-1350"/>
                  <a:pt x="1209751" y="13716"/>
                </a:cubicBezTo>
                <a:cubicBezTo>
                  <a:pt x="1065802" y="26489"/>
                  <a:pt x="753821" y="-5576"/>
                  <a:pt x="617220" y="13716"/>
                </a:cubicBezTo>
                <a:cubicBezTo>
                  <a:pt x="481425" y="23840"/>
                  <a:pt x="248319" y="-4963"/>
                  <a:pt x="0" y="13716"/>
                </a:cubicBezTo>
                <a:cubicBezTo>
                  <a:pt x="255" y="8106"/>
                  <a:pt x="1215" y="5237"/>
                  <a:pt x="0" y="0"/>
                </a:cubicBezTo>
                <a:close/>
              </a:path>
              <a:path w="2468880" h="13716" fill="none" stroke="0" extrusionOk="0">
                <a:moveTo>
                  <a:pt x="0" y="0"/>
                </a:moveTo>
                <a:cubicBezTo>
                  <a:pt x="191987" y="-31891"/>
                  <a:pt x="414837" y="25678"/>
                  <a:pt x="592531" y="0"/>
                </a:cubicBezTo>
                <a:cubicBezTo>
                  <a:pt x="785000" y="-43603"/>
                  <a:pt x="868560" y="12415"/>
                  <a:pt x="1160374" y="0"/>
                </a:cubicBezTo>
                <a:cubicBezTo>
                  <a:pt x="1441409" y="-18672"/>
                  <a:pt x="1600372" y="47113"/>
                  <a:pt x="1728216" y="0"/>
                </a:cubicBezTo>
                <a:cubicBezTo>
                  <a:pt x="1847110" y="23792"/>
                  <a:pt x="2233557" y="23802"/>
                  <a:pt x="2468880" y="0"/>
                </a:cubicBezTo>
                <a:cubicBezTo>
                  <a:pt x="2468111" y="5840"/>
                  <a:pt x="2468272" y="8037"/>
                  <a:pt x="2468880" y="13716"/>
                </a:cubicBezTo>
                <a:cubicBezTo>
                  <a:pt x="2265563" y="-22543"/>
                  <a:pt x="2033349" y="11690"/>
                  <a:pt x="1802282" y="13716"/>
                </a:cubicBezTo>
                <a:cubicBezTo>
                  <a:pt x="1512355" y="27001"/>
                  <a:pt x="1367809" y="24730"/>
                  <a:pt x="1209751" y="13716"/>
                </a:cubicBezTo>
                <a:cubicBezTo>
                  <a:pt x="1060405" y="21557"/>
                  <a:pt x="875661" y="6266"/>
                  <a:pt x="641909" y="13716"/>
                </a:cubicBezTo>
                <a:cubicBezTo>
                  <a:pt x="461670" y="10009"/>
                  <a:pt x="162829" y="13891"/>
                  <a:pt x="0" y="13716"/>
                </a:cubicBezTo>
                <a:cubicBezTo>
                  <a:pt x="48" y="10879"/>
                  <a:pt x="353" y="48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custGeom>
                    <a:avLst/>
                    <a:gdLst>
                      <a:gd name="connsiteX0" fmla="*/ 0 w 2468880"/>
                      <a:gd name="connsiteY0" fmla="*/ 0 h 13716"/>
                      <a:gd name="connsiteX1" fmla="*/ 592531 w 2468880"/>
                      <a:gd name="connsiteY1" fmla="*/ 0 h 13716"/>
                      <a:gd name="connsiteX2" fmla="*/ 1160374 w 2468880"/>
                      <a:gd name="connsiteY2" fmla="*/ 0 h 13716"/>
                      <a:gd name="connsiteX3" fmla="*/ 1728216 w 2468880"/>
                      <a:gd name="connsiteY3" fmla="*/ 0 h 13716"/>
                      <a:gd name="connsiteX4" fmla="*/ 2468880 w 2468880"/>
                      <a:gd name="connsiteY4" fmla="*/ 0 h 13716"/>
                      <a:gd name="connsiteX5" fmla="*/ 2468880 w 2468880"/>
                      <a:gd name="connsiteY5" fmla="*/ 13716 h 13716"/>
                      <a:gd name="connsiteX6" fmla="*/ 1802282 w 2468880"/>
                      <a:gd name="connsiteY6" fmla="*/ 13716 h 13716"/>
                      <a:gd name="connsiteX7" fmla="*/ 1209751 w 2468880"/>
                      <a:gd name="connsiteY7" fmla="*/ 13716 h 13716"/>
                      <a:gd name="connsiteX8" fmla="*/ 641909 w 2468880"/>
                      <a:gd name="connsiteY8" fmla="*/ 13716 h 13716"/>
                      <a:gd name="connsiteX9" fmla="*/ 0 w 2468880"/>
                      <a:gd name="connsiteY9" fmla="*/ 13716 h 13716"/>
                      <a:gd name="connsiteX10" fmla="*/ 0 w 246888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3716"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530" y="5728"/>
                          <a:pt x="2468490" y="7624"/>
                          <a:pt x="2468880" y="13716"/>
                        </a:cubicBezTo>
                        <a:cubicBezTo>
                          <a:pt x="2229297" y="-19231"/>
                          <a:pt x="2066775" y="25681"/>
                          <a:pt x="1802282" y="13716"/>
                        </a:cubicBezTo>
                        <a:cubicBezTo>
                          <a:pt x="1537789" y="1751"/>
                          <a:pt x="1379930" y="17694"/>
                          <a:pt x="1209751" y="13716"/>
                        </a:cubicBezTo>
                        <a:cubicBezTo>
                          <a:pt x="1039572" y="9738"/>
                          <a:pt x="837025" y="8278"/>
                          <a:pt x="641909" y="13716"/>
                        </a:cubicBezTo>
                        <a:cubicBezTo>
                          <a:pt x="446793" y="19154"/>
                          <a:pt x="170561" y="13900"/>
                          <a:pt x="0" y="13716"/>
                        </a:cubicBezTo>
                        <a:cubicBezTo>
                          <a:pt x="-302" y="10335"/>
                          <a:pt x="417" y="4724"/>
                          <a:pt x="0" y="0"/>
                        </a:cubicBezTo>
                        <a:close/>
                      </a:path>
                      <a:path w="2468880" h="13716"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9409" y="5071"/>
                          <a:pt x="2469155" y="7437"/>
                          <a:pt x="2468880" y="13716"/>
                        </a:cubicBezTo>
                        <a:cubicBezTo>
                          <a:pt x="2271330" y="32027"/>
                          <a:pt x="2001027" y="26982"/>
                          <a:pt x="1876349" y="13716"/>
                        </a:cubicBezTo>
                        <a:cubicBezTo>
                          <a:pt x="1751671" y="450"/>
                          <a:pt x="1364652" y="10491"/>
                          <a:pt x="1209751" y="13716"/>
                        </a:cubicBezTo>
                        <a:cubicBezTo>
                          <a:pt x="1054850" y="16941"/>
                          <a:pt x="748438" y="15502"/>
                          <a:pt x="617220" y="13716"/>
                        </a:cubicBezTo>
                        <a:cubicBezTo>
                          <a:pt x="486002" y="11930"/>
                          <a:pt x="237432" y="22628"/>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10;&#10;Description automatically generated">
            <a:extLst>
              <a:ext uri="{FF2B5EF4-FFF2-40B4-BE49-F238E27FC236}">
                <a16:creationId xmlns:a16="http://schemas.microsoft.com/office/drawing/2014/main" id="{4319C22D-66CD-9045-ADAE-650F52048DE3}"/>
              </a:ext>
            </a:extLst>
          </p:cNvPr>
          <p:cNvPicPr>
            <a:picLocks noChangeAspect="1"/>
          </p:cNvPicPr>
          <p:nvPr/>
        </p:nvPicPr>
        <p:blipFill>
          <a:blip r:embed="rId2"/>
          <a:stretch>
            <a:fillRect/>
          </a:stretch>
        </p:blipFill>
        <p:spPr>
          <a:xfrm>
            <a:off x="560394" y="1981962"/>
            <a:ext cx="3570083" cy="2704338"/>
          </a:xfrm>
          <a:prstGeom prst="rect">
            <a:avLst/>
          </a:prstGeom>
        </p:spPr>
      </p:pic>
      <p:pic>
        <p:nvPicPr>
          <p:cNvPr id="5" name="Content Placeholder 4" descr="Chart, histogram&#10;&#10;Description automatically generated">
            <a:extLst>
              <a:ext uri="{FF2B5EF4-FFF2-40B4-BE49-F238E27FC236}">
                <a16:creationId xmlns:a16="http://schemas.microsoft.com/office/drawing/2014/main" id="{E5051A18-DECC-954B-BAAD-9CA7949B5DC8}"/>
              </a:ext>
            </a:extLst>
          </p:cNvPr>
          <p:cNvPicPr>
            <a:picLocks noGrp="1" noChangeAspect="1"/>
          </p:cNvPicPr>
          <p:nvPr>
            <p:ph idx="1"/>
          </p:nvPr>
        </p:nvPicPr>
        <p:blipFill>
          <a:blip r:embed="rId3"/>
          <a:stretch>
            <a:fillRect/>
          </a:stretch>
        </p:blipFill>
        <p:spPr>
          <a:xfrm>
            <a:off x="4690872" y="2160367"/>
            <a:ext cx="4210812" cy="2347527"/>
          </a:xfrm>
          <a:prstGeom prst="rect">
            <a:avLst/>
          </a:prstGeom>
        </p:spPr>
      </p:pic>
      <p:sp>
        <p:nvSpPr>
          <p:cNvPr id="8" name="TextBox 7">
            <a:extLst>
              <a:ext uri="{FF2B5EF4-FFF2-40B4-BE49-F238E27FC236}">
                <a16:creationId xmlns:a16="http://schemas.microsoft.com/office/drawing/2014/main" id="{18070D94-D224-684F-9A01-C73983FE3B8B}"/>
              </a:ext>
            </a:extLst>
          </p:cNvPr>
          <p:cNvSpPr txBox="1"/>
          <p:nvPr/>
        </p:nvSpPr>
        <p:spPr>
          <a:xfrm>
            <a:off x="1129553" y="1592132"/>
            <a:ext cx="3256020" cy="300082"/>
          </a:xfrm>
          <a:prstGeom prst="rect">
            <a:avLst/>
          </a:prstGeom>
          <a:noFill/>
        </p:spPr>
        <p:txBody>
          <a:bodyPr wrap="none" rtlCol="0">
            <a:spAutoFit/>
          </a:bodyPr>
          <a:lstStyle/>
          <a:p>
            <a:r>
              <a:rPr lang="en-US" b="1">
                <a:solidFill>
                  <a:srgbClr val="00B0F0"/>
                </a:solidFill>
              </a:rPr>
              <a:t>Distribution of Card Status Accepted </a:t>
            </a:r>
          </a:p>
        </p:txBody>
      </p:sp>
      <p:sp>
        <p:nvSpPr>
          <p:cNvPr id="9" name="TextBox 8">
            <a:extLst>
              <a:ext uri="{FF2B5EF4-FFF2-40B4-BE49-F238E27FC236}">
                <a16:creationId xmlns:a16="http://schemas.microsoft.com/office/drawing/2014/main" id="{9BFF58CE-3F46-0147-BFCD-0EBEC923E084}"/>
              </a:ext>
            </a:extLst>
          </p:cNvPr>
          <p:cNvSpPr txBox="1"/>
          <p:nvPr/>
        </p:nvSpPr>
        <p:spPr>
          <a:xfrm>
            <a:off x="5335793" y="1577218"/>
            <a:ext cx="3156633" cy="300082"/>
          </a:xfrm>
          <a:prstGeom prst="rect">
            <a:avLst/>
          </a:prstGeom>
          <a:noFill/>
        </p:spPr>
        <p:txBody>
          <a:bodyPr wrap="none" rtlCol="0">
            <a:spAutoFit/>
          </a:bodyPr>
          <a:lstStyle/>
          <a:p>
            <a:r>
              <a:rPr lang="en-US" b="1">
                <a:solidFill>
                  <a:srgbClr val="FF0000"/>
                </a:solidFill>
              </a:rPr>
              <a:t>Distribution of Card Status Declined</a:t>
            </a:r>
          </a:p>
        </p:txBody>
      </p:sp>
    </p:spTree>
    <p:extLst>
      <p:ext uri="{BB962C8B-B14F-4D97-AF65-F5344CB8AC3E}">
        <p14:creationId xmlns:p14="http://schemas.microsoft.com/office/powerpoint/2010/main" val="333373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6068A-D258-A447-98B4-FCF563F6CB2E}"/>
              </a:ext>
            </a:extLst>
          </p:cNvPr>
          <p:cNvSpPr>
            <a:spLocks noGrp="1"/>
          </p:cNvSpPr>
          <p:nvPr>
            <p:ph type="title"/>
          </p:nvPr>
        </p:nvSpPr>
        <p:spPr>
          <a:xfrm>
            <a:off x="479160" y="342900"/>
            <a:ext cx="8182230" cy="1026460"/>
          </a:xfrm>
        </p:spPr>
        <p:txBody>
          <a:bodyPr vert="horz" lIns="91440" tIns="45720" rIns="91440" bIns="45720" rtlCol="0" anchor="ctr">
            <a:normAutofit/>
          </a:bodyPr>
          <a:lstStyle/>
          <a:p>
            <a:pPr algn="ctr" defTabSz="914400"/>
            <a:r>
              <a:rPr lang="en-US" sz="3100">
                <a:solidFill>
                  <a:schemeClr val="tx1"/>
                </a:solidFill>
                <a:latin typeface="+mj-lt"/>
                <a:cs typeface="+mj-cs"/>
              </a:rPr>
              <a:t>Exploratory Data Analysis on Processed Dataset.</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1388012"/>
            <a:ext cx="2468880" cy="13716"/>
          </a:xfrm>
          <a:custGeom>
            <a:avLst/>
            <a:gdLst>
              <a:gd name="connsiteX0" fmla="*/ 0 w 2468880"/>
              <a:gd name="connsiteY0" fmla="*/ 0 h 13716"/>
              <a:gd name="connsiteX1" fmla="*/ 592531 w 2468880"/>
              <a:gd name="connsiteY1" fmla="*/ 0 h 13716"/>
              <a:gd name="connsiteX2" fmla="*/ 1160374 w 2468880"/>
              <a:gd name="connsiteY2" fmla="*/ 0 h 13716"/>
              <a:gd name="connsiteX3" fmla="*/ 1728216 w 2468880"/>
              <a:gd name="connsiteY3" fmla="*/ 0 h 13716"/>
              <a:gd name="connsiteX4" fmla="*/ 2468880 w 2468880"/>
              <a:gd name="connsiteY4" fmla="*/ 0 h 13716"/>
              <a:gd name="connsiteX5" fmla="*/ 2468880 w 2468880"/>
              <a:gd name="connsiteY5" fmla="*/ 13716 h 13716"/>
              <a:gd name="connsiteX6" fmla="*/ 1802282 w 2468880"/>
              <a:gd name="connsiteY6" fmla="*/ 13716 h 13716"/>
              <a:gd name="connsiteX7" fmla="*/ 1209751 w 2468880"/>
              <a:gd name="connsiteY7" fmla="*/ 13716 h 13716"/>
              <a:gd name="connsiteX8" fmla="*/ 641909 w 2468880"/>
              <a:gd name="connsiteY8" fmla="*/ 13716 h 13716"/>
              <a:gd name="connsiteX9" fmla="*/ 0 w 2468880"/>
              <a:gd name="connsiteY9" fmla="*/ 13716 h 13716"/>
              <a:gd name="connsiteX10" fmla="*/ 0 w 2468880"/>
              <a:gd name="connsiteY10" fmla="*/ 0 h 13716"/>
              <a:gd name="connsiteX0" fmla="*/ 0 w 2468880"/>
              <a:gd name="connsiteY0" fmla="*/ 0 h 13716"/>
              <a:gd name="connsiteX1" fmla="*/ 567842 w 2468880"/>
              <a:gd name="connsiteY1" fmla="*/ 0 h 13716"/>
              <a:gd name="connsiteX2" fmla="*/ 1234440 w 2468880"/>
              <a:gd name="connsiteY2" fmla="*/ 0 h 13716"/>
              <a:gd name="connsiteX3" fmla="*/ 1777594 w 2468880"/>
              <a:gd name="connsiteY3" fmla="*/ 0 h 13716"/>
              <a:gd name="connsiteX4" fmla="*/ 2468880 w 2468880"/>
              <a:gd name="connsiteY4" fmla="*/ 0 h 13716"/>
              <a:gd name="connsiteX5" fmla="*/ 2468880 w 2468880"/>
              <a:gd name="connsiteY5" fmla="*/ 13716 h 13716"/>
              <a:gd name="connsiteX6" fmla="*/ 1876349 w 2468880"/>
              <a:gd name="connsiteY6" fmla="*/ 13716 h 13716"/>
              <a:gd name="connsiteX7" fmla="*/ 1209751 w 2468880"/>
              <a:gd name="connsiteY7" fmla="*/ 13716 h 13716"/>
              <a:gd name="connsiteX8" fmla="*/ 617220 w 2468880"/>
              <a:gd name="connsiteY8" fmla="*/ 13716 h 13716"/>
              <a:gd name="connsiteX9" fmla="*/ 0 w 2468880"/>
              <a:gd name="connsiteY9" fmla="*/ 13716 h 13716"/>
              <a:gd name="connsiteX10" fmla="*/ 0 w 246888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3716" fill="none" extrusionOk="0">
                <a:moveTo>
                  <a:pt x="0" y="0"/>
                </a:moveTo>
                <a:cubicBezTo>
                  <a:pt x="172691" y="-12357"/>
                  <a:pt x="387089" y="31321"/>
                  <a:pt x="592531" y="0"/>
                </a:cubicBezTo>
                <a:cubicBezTo>
                  <a:pt x="767979" y="-23244"/>
                  <a:pt x="871733" y="8472"/>
                  <a:pt x="1160374" y="0"/>
                </a:cubicBezTo>
                <a:cubicBezTo>
                  <a:pt x="1449601" y="-3911"/>
                  <a:pt x="1607266" y="19376"/>
                  <a:pt x="1728216" y="0"/>
                </a:cubicBezTo>
                <a:cubicBezTo>
                  <a:pt x="1818829" y="-58888"/>
                  <a:pt x="2275430" y="-9413"/>
                  <a:pt x="2468880" y="0"/>
                </a:cubicBezTo>
                <a:cubicBezTo>
                  <a:pt x="2468188" y="5888"/>
                  <a:pt x="2468638" y="7585"/>
                  <a:pt x="2468880" y="13716"/>
                </a:cubicBezTo>
                <a:cubicBezTo>
                  <a:pt x="2232442" y="-7891"/>
                  <a:pt x="2078773" y="18481"/>
                  <a:pt x="1802282" y="13716"/>
                </a:cubicBezTo>
                <a:cubicBezTo>
                  <a:pt x="1540683" y="28046"/>
                  <a:pt x="1384233" y="12786"/>
                  <a:pt x="1209751" y="13716"/>
                </a:cubicBezTo>
                <a:cubicBezTo>
                  <a:pt x="1038679" y="-32929"/>
                  <a:pt x="820616" y="386"/>
                  <a:pt x="641909" y="13716"/>
                </a:cubicBezTo>
                <a:cubicBezTo>
                  <a:pt x="423595" y="7916"/>
                  <a:pt x="155068" y="36884"/>
                  <a:pt x="0" y="13716"/>
                </a:cubicBezTo>
                <a:cubicBezTo>
                  <a:pt x="-272" y="10611"/>
                  <a:pt x="1187" y="4872"/>
                  <a:pt x="0" y="0"/>
                </a:cubicBezTo>
                <a:close/>
              </a:path>
              <a:path w="2468880" h="13716" stroke="0" extrusionOk="0">
                <a:moveTo>
                  <a:pt x="0" y="0"/>
                </a:moveTo>
                <a:cubicBezTo>
                  <a:pt x="201127" y="34474"/>
                  <a:pt x="321325" y="11273"/>
                  <a:pt x="567842" y="0"/>
                </a:cubicBezTo>
                <a:cubicBezTo>
                  <a:pt x="816255" y="-37660"/>
                  <a:pt x="940209" y="-838"/>
                  <a:pt x="1234440" y="0"/>
                </a:cubicBezTo>
                <a:cubicBezTo>
                  <a:pt x="1509789" y="16874"/>
                  <a:pt x="1664509" y="5689"/>
                  <a:pt x="1777594" y="0"/>
                </a:cubicBezTo>
                <a:cubicBezTo>
                  <a:pt x="1845726" y="-6548"/>
                  <a:pt x="2193196" y="19370"/>
                  <a:pt x="2468880" y="0"/>
                </a:cubicBezTo>
                <a:cubicBezTo>
                  <a:pt x="2469348" y="4754"/>
                  <a:pt x="2469666" y="7202"/>
                  <a:pt x="2468880" y="13716"/>
                </a:cubicBezTo>
                <a:cubicBezTo>
                  <a:pt x="2271382" y="39808"/>
                  <a:pt x="1978656" y="27169"/>
                  <a:pt x="1876349" y="13716"/>
                </a:cubicBezTo>
                <a:cubicBezTo>
                  <a:pt x="1751977" y="-10588"/>
                  <a:pt x="1388067" y="-1350"/>
                  <a:pt x="1209751" y="13716"/>
                </a:cubicBezTo>
                <a:cubicBezTo>
                  <a:pt x="1065802" y="26489"/>
                  <a:pt x="753821" y="-5576"/>
                  <a:pt x="617220" y="13716"/>
                </a:cubicBezTo>
                <a:cubicBezTo>
                  <a:pt x="481425" y="23840"/>
                  <a:pt x="248319" y="-4963"/>
                  <a:pt x="0" y="13716"/>
                </a:cubicBezTo>
                <a:cubicBezTo>
                  <a:pt x="255" y="8106"/>
                  <a:pt x="1215" y="5237"/>
                  <a:pt x="0" y="0"/>
                </a:cubicBezTo>
                <a:close/>
              </a:path>
              <a:path w="2468880" h="13716" fill="none" stroke="0" extrusionOk="0">
                <a:moveTo>
                  <a:pt x="0" y="0"/>
                </a:moveTo>
                <a:cubicBezTo>
                  <a:pt x="191987" y="-31891"/>
                  <a:pt x="414837" y="25678"/>
                  <a:pt x="592531" y="0"/>
                </a:cubicBezTo>
                <a:cubicBezTo>
                  <a:pt x="785000" y="-43603"/>
                  <a:pt x="868560" y="12415"/>
                  <a:pt x="1160374" y="0"/>
                </a:cubicBezTo>
                <a:cubicBezTo>
                  <a:pt x="1441409" y="-18672"/>
                  <a:pt x="1600372" y="47113"/>
                  <a:pt x="1728216" y="0"/>
                </a:cubicBezTo>
                <a:cubicBezTo>
                  <a:pt x="1847110" y="23792"/>
                  <a:pt x="2233557" y="23802"/>
                  <a:pt x="2468880" y="0"/>
                </a:cubicBezTo>
                <a:cubicBezTo>
                  <a:pt x="2468111" y="5840"/>
                  <a:pt x="2468272" y="8037"/>
                  <a:pt x="2468880" y="13716"/>
                </a:cubicBezTo>
                <a:cubicBezTo>
                  <a:pt x="2265563" y="-22543"/>
                  <a:pt x="2033349" y="11690"/>
                  <a:pt x="1802282" y="13716"/>
                </a:cubicBezTo>
                <a:cubicBezTo>
                  <a:pt x="1512355" y="27001"/>
                  <a:pt x="1367809" y="24730"/>
                  <a:pt x="1209751" y="13716"/>
                </a:cubicBezTo>
                <a:cubicBezTo>
                  <a:pt x="1060405" y="21557"/>
                  <a:pt x="875661" y="6266"/>
                  <a:pt x="641909" y="13716"/>
                </a:cubicBezTo>
                <a:cubicBezTo>
                  <a:pt x="461670" y="10009"/>
                  <a:pt x="162829" y="13891"/>
                  <a:pt x="0" y="13716"/>
                </a:cubicBezTo>
                <a:cubicBezTo>
                  <a:pt x="48" y="10879"/>
                  <a:pt x="353" y="48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custGeom>
                    <a:avLst/>
                    <a:gdLst>
                      <a:gd name="connsiteX0" fmla="*/ 0 w 2468880"/>
                      <a:gd name="connsiteY0" fmla="*/ 0 h 13716"/>
                      <a:gd name="connsiteX1" fmla="*/ 592531 w 2468880"/>
                      <a:gd name="connsiteY1" fmla="*/ 0 h 13716"/>
                      <a:gd name="connsiteX2" fmla="*/ 1160374 w 2468880"/>
                      <a:gd name="connsiteY2" fmla="*/ 0 h 13716"/>
                      <a:gd name="connsiteX3" fmla="*/ 1728216 w 2468880"/>
                      <a:gd name="connsiteY3" fmla="*/ 0 h 13716"/>
                      <a:gd name="connsiteX4" fmla="*/ 2468880 w 2468880"/>
                      <a:gd name="connsiteY4" fmla="*/ 0 h 13716"/>
                      <a:gd name="connsiteX5" fmla="*/ 2468880 w 2468880"/>
                      <a:gd name="connsiteY5" fmla="*/ 13716 h 13716"/>
                      <a:gd name="connsiteX6" fmla="*/ 1802282 w 2468880"/>
                      <a:gd name="connsiteY6" fmla="*/ 13716 h 13716"/>
                      <a:gd name="connsiteX7" fmla="*/ 1209751 w 2468880"/>
                      <a:gd name="connsiteY7" fmla="*/ 13716 h 13716"/>
                      <a:gd name="connsiteX8" fmla="*/ 641909 w 2468880"/>
                      <a:gd name="connsiteY8" fmla="*/ 13716 h 13716"/>
                      <a:gd name="connsiteX9" fmla="*/ 0 w 2468880"/>
                      <a:gd name="connsiteY9" fmla="*/ 13716 h 13716"/>
                      <a:gd name="connsiteX10" fmla="*/ 0 w 246888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3716"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530" y="5728"/>
                          <a:pt x="2468490" y="7624"/>
                          <a:pt x="2468880" y="13716"/>
                        </a:cubicBezTo>
                        <a:cubicBezTo>
                          <a:pt x="2229297" y="-19231"/>
                          <a:pt x="2066775" y="25681"/>
                          <a:pt x="1802282" y="13716"/>
                        </a:cubicBezTo>
                        <a:cubicBezTo>
                          <a:pt x="1537789" y="1751"/>
                          <a:pt x="1379930" y="17694"/>
                          <a:pt x="1209751" y="13716"/>
                        </a:cubicBezTo>
                        <a:cubicBezTo>
                          <a:pt x="1039572" y="9738"/>
                          <a:pt x="837025" y="8278"/>
                          <a:pt x="641909" y="13716"/>
                        </a:cubicBezTo>
                        <a:cubicBezTo>
                          <a:pt x="446793" y="19154"/>
                          <a:pt x="170561" y="13900"/>
                          <a:pt x="0" y="13716"/>
                        </a:cubicBezTo>
                        <a:cubicBezTo>
                          <a:pt x="-302" y="10335"/>
                          <a:pt x="417" y="4724"/>
                          <a:pt x="0" y="0"/>
                        </a:cubicBezTo>
                        <a:close/>
                      </a:path>
                      <a:path w="2468880" h="13716"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9409" y="5071"/>
                          <a:pt x="2469155" y="7437"/>
                          <a:pt x="2468880" y="13716"/>
                        </a:cubicBezTo>
                        <a:cubicBezTo>
                          <a:pt x="2271330" y="32027"/>
                          <a:pt x="2001027" y="26982"/>
                          <a:pt x="1876349" y="13716"/>
                        </a:cubicBezTo>
                        <a:cubicBezTo>
                          <a:pt x="1751671" y="450"/>
                          <a:pt x="1364652" y="10491"/>
                          <a:pt x="1209751" y="13716"/>
                        </a:cubicBezTo>
                        <a:cubicBezTo>
                          <a:pt x="1054850" y="16941"/>
                          <a:pt x="748438" y="15502"/>
                          <a:pt x="617220" y="13716"/>
                        </a:cubicBezTo>
                        <a:cubicBezTo>
                          <a:pt x="486002" y="11930"/>
                          <a:pt x="237432" y="22628"/>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histogram&#10;&#10;Description automatically generated">
            <a:extLst>
              <a:ext uri="{FF2B5EF4-FFF2-40B4-BE49-F238E27FC236}">
                <a16:creationId xmlns:a16="http://schemas.microsoft.com/office/drawing/2014/main" id="{03D5DB6D-CADF-2D42-A5AB-8BF49C98B931}"/>
              </a:ext>
            </a:extLst>
          </p:cNvPr>
          <p:cNvPicPr>
            <a:picLocks noChangeAspect="1"/>
          </p:cNvPicPr>
          <p:nvPr/>
        </p:nvPicPr>
        <p:blipFill>
          <a:blip r:embed="rId2"/>
          <a:stretch>
            <a:fillRect/>
          </a:stretch>
        </p:blipFill>
        <p:spPr>
          <a:xfrm>
            <a:off x="622927" y="1981962"/>
            <a:ext cx="3445018" cy="2704338"/>
          </a:xfrm>
          <a:prstGeom prst="rect">
            <a:avLst/>
          </a:prstGeom>
        </p:spPr>
      </p:pic>
      <p:pic>
        <p:nvPicPr>
          <p:cNvPr id="5" name="Content Placeholder 4" descr="Chart, histogram&#10;&#10;Description automatically generated">
            <a:extLst>
              <a:ext uri="{FF2B5EF4-FFF2-40B4-BE49-F238E27FC236}">
                <a16:creationId xmlns:a16="http://schemas.microsoft.com/office/drawing/2014/main" id="{F59C0241-508C-D54D-B387-B1DBDF277692}"/>
              </a:ext>
            </a:extLst>
          </p:cNvPr>
          <p:cNvPicPr>
            <a:picLocks noGrp="1" noChangeAspect="1"/>
          </p:cNvPicPr>
          <p:nvPr>
            <p:ph idx="1"/>
          </p:nvPr>
        </p:nvPicPr>
        <p:blipFill>
          <a:blip r:embed="rId3"/>
          <a:stretch>
            <a:fillRect/>
          </a:stretch>
        </p:blipFill>
        <p:spPr>
          <a:xfrm>
            <a:off x="5005326" y="1981962"/>
            <a:ext cx="3581904" cy="2704338"/>
          </a:xfrm>
          <a:prstGeom prst="rect">
            <a:avLst/>
          </a:prstGeom>
        </p:spPr>
      </p:pic>
      <p:sp>
        <p:nvSpPr>
          <p:cNvPr id="8" name="TextBox 7">
            <a:extLst>
              <a:ext uri="{FF2B5EF4-FFF2-40B4-BE49-F238E27FC236}">
                <a16:creationId xmlns:a16="http://schemas.microsoft.com/office/drawing/2014/main" id="{EDFD9F7A-62CF-9C46-98C7-045B72D35A6E}"/>
              </a:ext>
            </a:extLst>
          </p:cNvPr>
          <p:cNvSpPr txBox="1"/>
          <p:nvPr/>
        </p:nvSpPr>
        <p:spPr>
          <a:xfrm>
            <a:off x="938134" y="1506636"/>
            <a:ext cx="3615092" cy="300082"/>
          </a:xfrm>
          <a:prstGeom prst="rect">
            <a:avLst/>
          </a:prstGeom>
          <a:noFill/>
        </p:spPr>
        <p:txBody>
          <a:bodyPr wrap="none" rtlCol="0">
            <a:spAutoFit/>
          </a:bodyPr>
          <a:lstStyle/>
          <a:p>
            <a:r>
              <a:rPr lang="en-US" b="1">
                <a:solidFill>
                  <a:srgbClr val="0070C0"/>
                </a:solidFill>
              </a:rPr>
              <a:t>Age Distribution CARD STATUS Accepted</a:t>
            </a:r>
          </a:p>
        </p:txBody>
      </p:sp>
      <p:sp>
        <p:nvSpPr>
          <p:cNvPr id="9" name="TextBox 8">
            <a:extLst>
              <a:ext uri="{FF2B5EF4-FFF2-40B4-BE49-F238E27FC236}">
                <a16:creationId xmlns:a16="http://schemas.microsoft.com/office/drawing/2014/main" id="{ADBDD6B8-CEB2-B945-8469-4AE322FA9F44}"/>
              </a:ext>
            </a:extLst>
          </p:cNvPr>
          <p:cNvSpPr txBox="1"/>
          <p:nvPr/>
        </p:nvSpPr>
        <p:spPr>
          <a:xfrm>
            <a:off x="5206176" y="1474131"/>
            <a:ext cx="3563796" cy="507831"/>
          </a:xfrm>
          <a:prstGeom prst="rect">
            <a:avLst/>
          </a:prstGeom>
          <a:noFill/>
        </p:spPr>
        <p:txBody>
          <a:bodyPr wrap="none" rtlCol="0">
            <a:spAutoFit/>
          </a:bodyPr>
          <a:lstStyle/>
          <a:p>
            <a:r>
              <a:rPr lang="en-US" b="1">
                <a:solidFill>
                  <a:srgbClr val="FF0000"/>
                </a:solidFill>
              </a:rPr>
              <a:t>Age Distribution CARD STATUS Rejected</a:t>
            </a:r>
          </a:p>
          <a:p>
            <a:endParaRPr lang="en-US" b="1"/>
          </a:p>
        </p:txBody>
      </p:sp>
    </p:spTree>
    <p:extLst>
      <p:ext uri="{BB962C8B-B14F-4D97-AF65-F5344CB8AC3E}">
        <p14:creationId xmlns:p14="http://schemas.microsoft.com/office/powerpoint/2010/main" val="4104983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{59DB9003-08C6-A44B-B374-62BE413F1DB3}tf16401378</Template>
  <TotalTime>38</TotalTime>
  <Words>1375</Words>
  <Application>Microsoft Macintosh PowerPoint</Application>
  <PresentationFormat>On-screen Show (16:9)</PresentationFormat>
  <Paragraphs>117</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Times New Roman</vt:lpstr>
      <vt:lpstr>Office Theme</vt:lpstr>
      <vt:lpstr>          Credit Card Approval Prediction          Group 4</vt:lpstr>
      <vt:lpstr>Introduction</vt:lpstr>
      <vt:lpstr>Data Flow </vt:lpstr>
      <vt:lpstr>Dataset Review</vt:lpstr>
      <vt:lpstr>Data Cleaning</vt:lpstr>
      <vt:lpstr>Assumptions</vt:lpstr>
      <vt:lpstr>Data Overview</vt:lpstr>
      <vt:lpstr>Exploratory Data Analysis on Processed Dataset.</vt:lpstr>
      <vt:lpstr>Exploratory Data Analysis on Processed Dataset.</vt:lpstr>
      <vt:lpstr>Feature Selection</vt:lpstr>
      <vt:lpstr>Models Implemented</vt:lpstr>
      <vt:lpstr>Random forest Algorithm</vt:lpstr>
      <vt:lpstr>Random forest Algorithm Code:</vt:lpstr>
      <vt:lpstr>Multilayer Perceptron Classifier</vt:lpstr>
      <vt:lpstr>Multilayer Perceptron Classifier</vt:lpstr>
      <vt:lpstr>Gradient-Boosted Tree Regression</vt:lpstr>
      <vt:lpstr>Gradient-Boosted Tree Regression Code:</vt:lpstr>
      <vt:lpstr>Logistic Regression </vt:lpstr>
      <vt:lpstr>Logistic Regression Code</vt:lpstr>
      <vt:lpstr>Logistic Regression Code</vt:lpstr>
      <vt:lpstr>Linear Support Vector Classifier</vt:lpstr>
      <vt:lpstr> SVC Code:</vt:lpstr>
      <vt:lpstr>Project Challenges and Solutions</vt:lpstr>
      <vt:lpstr>Business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DiMercurio, Kyrstin</dc:creator>
  <cp:lastModifiedBy>Nagababu Veganti</cp:lastModifiedBy>
  <cp:revision>3</cp:revision>
  <dcterms:created xsi:type="dcterms:W3CDTF">2019-11-06T18:18:56Z</dcterms:created>
  <dcterms:modified xsi:type="dcterms:W3CDTF">2021-11-30T19:34:29Z</dcterms:modified>
</cp:coreProperties>
</file>